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6"/>
    <p:restoredTop sz="94607"/>
  </p:normalViewPr>
  <p:slideViewPr>
    <p:cSldViewPr snapToGrid="0">
      <p:cViewPr varScale="1">
        <p:scale>
          <a:sx n="220" d="100"/>
          <a:sy n="220" d="100"/>
        </p:scale>
        <p:origin x="4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eft-spine">
            <a:extLst>
              <a:ext uri="{FF2B5EF4-FFF2-40B4-BE49-F238E27FC236}">
                <a16:creationId xmlns:a16="http://schemas.microsoft.com/office/drawing/2014/main" id="{4C808E84-FD9E-4D72-9347-673D480749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111315"/>
          </a:solidFill>
          <a:ln w="9525">
            <a:solidFill>
              <a:srgbClr val="11131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gallery-line-a">
            <a:extLst>
              <a:ext uri="{FF2B5EF4-FFF2-40B4-BE49-F238E27FC236}">
                <a16:creationId xmlns:a16="http://schemas.microsoft.com/office/drawing/2014/main" id="{FD152974-4D56-4439-A953-359F14F355E8}"/>
              </a:ext>
            </a:extLst>
          </p:cNvPr>
          <p:cNvSpPr>
            <a:spLocks noGrp="1"/>
          </p:cNvSpPr>
          <p:nvPr/>
        </p:nvSpPr>
        <p:spPr>
          <a:xfrm>
            <a:off x="990600" y="990600"/>
            <a:ext cx="8096250" cy="0"/>
          </a:xfrm>
          <a:prstGeom prst="line">
            <a:avLst/>
          </a:prstGeom>
          <a:noFill/>
          <a:ln w="9525">
            <a:solidFill>
              <a:srgbClr val="9DA5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gallery-line-b">
            <a:extLst>
              <a:ext uri="{FF2B5EF4-FFF2-40B4-BE49-F238E27FC236}">
                <a16:creationId xmlns:a16="http://schemas.microsoft.com/office/drawing/2014/main" id="{3E944227-4215-4F6A-B347-743198C0ADF6}"/>
              </a:ext>
            </a:extLst>
          </p:cNvPr>
          <p:cNvSpPr>
            <a:spLocks noGrp="1"/>
          </p:cNvSpPr>
          <p:nvPr/>
        </p:nvSpPr>
        <p:spPr>
          <a:xfrm>
            <a:off x="990600" y="5257800"/>
            <a:ext cx="66103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kicker">
            <a:extLst>
              <a:ext uri="{FF2B5EF4-FFF2-40B4-BE49-F238E27FC236}">
                <a16:creationId xmlns:a16="http://schemas.microsoft.com/office/drawing/2014/main" id="{B59CAEDE-E691-4A4D-9598-2A5C44B03848}"/>
              </a:ext>
            </a:extLst>
          </p:cNvPr>
          <p:cNvSpPr>
            <a:spLocks noGrp="1"/>
          </p:cNvSpPr>
          <p:nvPr/>
        </p:nvSpPr>
        <p:spPr>
          <a:xfrm>
            <a:off x="990600" y="781050"/>
            <a:ext cx="457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THE ROBOT LIVES / INVESTOR PREVIEW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7B8366E-7780-43B3-B3F4-FED5E4CAD96D}"/>
              </a:ext>
            </a:extLst>
          </p:cNvPr>
          <p:cNvSpPr>
            <a:spLocks noGrp="1"/>
          </p:cNvSpPr>
          <p:nvPr/>
        </p:nvSpPr>
        <p:spPr>
          <a:xfrm>
            <a:off x="990600" y="1390650"/>
            <a:ext cx="70675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98000"/>
              </a:lnSpc>
              <a:buNone/>
              <a:defRPr sz="4500" b="1">
                <a:solidFill>
                  <a:srgbClr val="111315"/>
                </a:solidFill>
              </a:defRPr>
            </a:pPr>
            <a:r>
              <a:rPr sz="4500" b="1">
                <a:solidFill>
                  <a:srgbClr val="111315"/>
                </a:solidFill>
              </a:rPr>
              <a:t>The Robot Lives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57226B8D-070A-4630-9609-6666DC8BC31A}"/>
              </a:ext>
            </a:extLst>
          </p:cNvPr>
          <p:cNvSpPr>
            <a:spLocks noGrp="1"/>
          </p:cNvSpPr>
          <p:nvPr/>
        </p:nvSpPr>
        <p:spPr>
          <a:xfrm>
            <a:off x="1028700" y="3257550"/>
            <a:ext cx="5905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650" b="0">
                <a:solidFill>
                  <a:srgbClr val="687078"/>
                </a:solidFill>
              </a:defRPr>
            </a:pPr>
            <a:r>
              <a:rPr sz="1650" b="0">
                <a:solidFill>
                  <a:srgbClr val="687078"/>
                </a:solidFill>
              </a:rPr>
              <a:t>A Netherlands AI venture lab using its own product flywheel to discover, build, validate, and spin out software concepts at startup speed.</a:t>
            </a:r>
          </a:p>
        </p:txBody>
      </p:sp>
      <p:sp>
        <p:nvSpPr>
          <p:cNvPr id="7" name="raise">
            <a:extLst>
              <a:ext uri="{FF2B5EF4-FFF2-40B4-BE49-F238E27FC236}">
                <a16:creationId xmlns:a16="http://schemas.microsoft.com/office/drawing/2014/main" id="{45BF585F-41DB-422A-81DD-8CFBD0108ED5}"/>
              </a:ext>
            </a:extLst>
          </p:cNvPr>
          <p:cNvSpPr>
            <a:spLocks noGrp="1"/>
          </p:cNvSpPr>
          <p:nvPr/>
        </p:nvSpPr>
        <p:spPr>
          <a:xfrm>
            <a:off x="1028700" y="461010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Concept / TAM / team / potential</a:t>
            </a:r>
          </a:p>
        </p:txBody>
      </p:sp>
      <p:sp>
        <p:nvSpPr>
          <p:cNvPr id="8" name="url">
            <a:extLst>
              <a:ext uri="{FF2B5EF4-FFF2-40B4-BE49-F238E27FC236}">
                <a16:creationId xmlns:a16="http://schemas.microsoft.com/office/drawing/2014/main" id="{F8A06816-70A5-41CB-AF30-DAC418C66870}"/>
              </a:ext>
            </a:extLst>
          </p:cNvPr>
          <p:cNvSpPr>
            <a:spLocks noGrp="1"/>
          </p:cNvSpPr>
          <p:nvPr/>
        </p:nvSpPr>
        <p:spPr>
          <a:xfrm>
            <a:off x="1028700" y="49530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88" b="0">
                <a:solidFill>
                  <a:srgbClr val="687078"/>
                </a:solidFill>
              </a:defRPr>
            </a:pPr>
            <a:r>
              <a:rPr sz="1088" b="0">
                <a:solidFill>
                  <a:srgbClr val="687078"/>
                </a:solidFill>
              </a:rPr>
              <a:t>pitch.therobotlives.com | August 2026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49652" y="1562100"/>
            <a:ext cx="2398296" cy="2857500"/>
          </a:xfrm>
          <a:prstGeom prst="rect">
            <a:avLst/>
          </a:prstGeom>
        </p:spPr>
      </p:pic>
      <p:sp>
        <p:nvSpPr>
          <p:cNvPr id="10" name="caption">
            <a:extLst>
              <a:ext uri="{FF2B5EF4-FFF2-40B4-BE49-F238E27FC236}">
                <a16:creationId xmlns:a16="http://schemas.microsoft.com/office/drawing/2014/main" id="{6C1E1DBE-6F49-4EE2-AF3C-739ECE8F416A}"/>
              </a:ext>
            </a:extLst>
          </p:cNvPr>
          <p:cNvSpPr>
            <a:spLocks noGrp="1"/>
          </p:cNvSpPr>
          <p:nvPr/>
        </p:nvSpPr>
        <p:spPr>
          <a:xfrm>
            <a:off x="8096250" y="4953000"/>
            <a:ext cx="2476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ctr">
              <a:lnSpc>
                <a:spcPct val="106000"/>
              </a:lnSpc>
              <a:buNone/>
              <a:defRPr sz="900" b="0">
                <a:solidFill>
                  <a:srgbClr val="687078"/>
                </a:solidFill>
              </a:defRPr>
            </a:pPr>
            <a:r>
              <a:rPr sz="900" b="0">
                <a:solidFill>
                  <a:srgbClr val="687078"/>
                </a:solidFill>
              </a:rPr>
              <a:t>Figure 01 / Venture-lab operating system</a:t>
            </a:r>
          </a:p>
        </p:txBody>
      </p:sp>
      <p:sp>
        <p:nvSpPr>
          <p:cNvPr id="11" name="top-mark">
            <a:extLst>
              <a:ext uri="{FF2B5EF4-FFF2-40B4-BE49-F238E27FC236}">
                <a16:creationId xmlns:a16="http://schemas.microsoft.com/office/drawing/2014/main" id="{ABF231CC-3651-4898-87E6-E480AC80DD70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op-rule">
            <a:extLst>
              <a:ext uri="{FF2B5EF4-FFF2-40B4-BE49-F238E27FC236}">
                <a16:creationId xmlns:a16="http://schemas.microsoft.com/office/drawing/2014/main" id="{124D4640-6C88-4CBA-8872-30ED05D0E795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footer-left-1">
            <a:extLst>
              <a:ext uri="{FF2B5EF4-FFF2-40B4-BE49-F238E27FC236}">
                <a16:creationId xmlns:a16="http://schemas.microsoft.com/office/drawing/2014/main" id="{F3DC4FCB-2BB2-4070-B65A-DDCBE966115F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14" name="footer-right-1">
            <a:extLst>
              <a:ext uri="{FF2B5EF4-FFF2-40B4-BE49-F238E27FC236}">
                <a16:creationId xmlns:a16="http://schemas.microsoft.com/office/drawing/2014/main" id="{C0CDC30A-F833-4CBF-81FB-AE7FB7181A80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01</a:t>
            </a:r>
          </a:p>
        </p:txBody>
      </p:sp>
    </p:spTree>
    <p:extLst>
      <p:ext uri="{BB962C8B-B14F-4D97-AF65-F5344CB8AC3E}">
        <p14:creationId xmlns:p14="http://schemas.microsoft.com/office/powerpoint/2010/main" val="469220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per-strip">
            <a:extLst>
              <a:ext uri="{FF2B5EF4-FFF2-40B4-BE49-F238E27FC236}">
                <a16:creationId xmlns:a16="http://schemas.microsoft.com/office/drawing/2014/main" id="{D4FE4E15-E9BE-4D2C-A1A2-7686B7F0CEA8}"/>
              </a:ext>
            </a:extLst>
          </p:cNvPr>
          <p:cNvSpPr>
            <a:spLocks noGrp="1"/>
          </p:cNvSpPr>
          <p:nvPr/>
        </p:nvSpPr>
        <p:spPr>
          <a:xfrm>
            <a:off x="0" y="5562600"/>
            <a:ext cx="12192000" cy="1295400"/>
          </a:xfrm>
          <a:prstGeom prst="rect">
            <a:avLst/>
          </a:prstGeom>
          <a:solidFill>
            <a:srgbClr val="FBFBF7"/>
          </a:solidFill>
          <a:ln w="9525">
            <a:solidFill>
              <a:srgbClr val="FBFB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kicker">
            <a:extLst>
              <a:ext uri="{FF2B5EF4-FFF2-40B4-BE49-F238E27FC236}">
                <a16:creationId xmlns:a16="http://schemas.microsoft.com/office/drawing/2014/main" id="{8D79914C-4885-4AA7-A688-EABCF0F25693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266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B89145"/>
                </a:solidFill>
              </a:defRPr>
            </a:pPr>
            <a:r>
              <a:rPr sz="938" b="1">
                <a:solidFill>
                  <a:srgbClr val="B89145"/>
                </a:solidFill>
              </a:rPr>
              <a:t>THESIS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F2B90C49-02AA-46C3-88F1-860ABD167FE3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60960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98000"/>
              </a:lnSpc>
              <a:buNone/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The venture lab is the product.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46DEE07E-B043-4BBE-ACD1-1B63E8B17C2C}"/>
              </a:ext>
            </a:extLst>
          </p:cNvPr>
          <p:cNvSpPr>
            <a:spLocks noGrp="1"/>
          </p:cNvSpPr>
          <p:nvPr/>
        </p:nvSpPr>
        <p:spPr>
          <a:xfrm>
            <a:off x="723900" y="2990850"/>
            <a:ext cx="58102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575" b="0">
                <a:solidFill>
                  <a:srgbClr val="CBD4DA"/>
                </a:solidFill>
              </a:defRPr>
            </a:pPr>
            <a:r>
              <a:rPr sz="1575" b="0">
                <a:solidFill>
                  <a:srgbClr val="CBD4DA"/>
                </a:solidFill>
              </a:rPr>
              <a:t>The Robot Lives builds a shared operating system for AI-enabled product creation, then uses that system to generate, test, and launch a portfolio of related products.</a:t>
            </a:r>
          </a:p>
        </p:txBody>
      </p:sp>
      <p:sp>
        <p:nvSpPr>
          <p:cNvPr id="5" name="bottom-num-0">
            <a:extLst>
              <a:ext uri="{FF2B5EF4-FFF2-40B4-BE49-F238E27FC236}">
                <a16:creationId xmlns:a16="http://schemas.microsoft.com/office/drawing/2014/main" id="{5F3EF1C4-8536-4AB2-BB07-AA11C1960CB7}"/>
              </a:ext>
            </a:extLst>
          </p:cNvPr>
          <p:cNvSpPr>
            <a:spLocks noGrp="1"/>
          </p:cNvSpPr>
          <p:nvPr/>
        </p:nvSpPr>
        <p:spPr>
          <a:xfrm>
            <a:off x="781050" y="58864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50" b="1">
                <a:solidFill>
                  <a:srgbClr val="0F7F83"/>
                </a:solidFill>
              </a:defRPr>
            </a:pPr>
            <a:r>
              <a:rPr sz="1050" b="1">
                <a:solidFill>
                  <a:srgbClr val="0F7F83"/>
                </a:solidFill>
              </a:rPr>
              <a:t>01</a:t>
            </a:r>
          </a:p>
        </p:txBody>
      </p:sp>
      <p:sp>
        <p:nvSpPr>
          <p:cNvPr id="6" name="bottom-title-0">
            <a:extLst>
              <a:ext uri="{FF2B5EF4-FFF2-40B4-BE49-F238E27FC236}">
                <a16:creationId xmlns:a16="http://schemas.microsoft.com/office/drawing/2014/main" id="{033DE8C1-10D5-47B3-BEB0-78C51261B953}"/>
              </a:ext>
            </a:extLst>
          </p:cNvPr>
          <p:cNvSpPr>
            <a:spLocks noGrp="1"/>
          </p:cNvSpPr>
          <p:nvPr/>
        </p:nvSpPr>
        <p:spPr>
          <a:xfrm>
            <a:off x="1238250" y="58293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111315"/>
                </a:solidFill>
              </a:defRPr>
            </a:pPr>
            <a:r>
              <a:rPr sz="1575" b="1">
                <a:solidFill>
                  <a:srgbClr val="111315"/>
                </a:solidFill>
              </a:rPr>
              <a:t>Build</a:t>
            </a:r>
          </a:p>
        </p:txBody>
      </p:sp>
      <p:sp>
        <p:nvSpPr>
          <p:cNvPr id="7" name="bottom-body-0">
            <a:extLst>
              <a:ext uri="{FF2B5EF4-FFF2-40B4-BE49-F238E27FC236}">
                <a16:creationId xmlns:a16="http://schemas.microsoft.com/office/drawing/2014/main" id="{05481C54-F836-4B6B-8841-4499C3159C49}"/>
              </a:ext>
            </a:extLst>
          </p:cNvPr>
          <p:cNvSpPr>
            <a:spLocks noGrp="1"/>
          </p:cNvSpPr>
          <p:nvPr/>
        </p:nvSpPr>
        <p:spPr>
          <a:xfrm>
            <a:off x="1238250" y="6115050"/>
            <a:ext cx="1885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60" b="0">
                <a:solidFill>
                  <a:srgbClr val="687078"/>
                </a:solidFill>
              </a:defRPr>
            </a:pPr>
            <a:r>
              <a:rPr sz="960" b="0">
                <a:solidFill>
                  <a:srgbClr val="687078"/>
                </a:solidFill>
              </a:rPr>
              <a:t>Specs, stories, prototypes, docs, and launch assets.</a:t>
            </a:r>
          </a:p>
        </p:txBody>
      </p:sp>
      <p:sp>
        <p:nvSpPr>
          <p:cNvPr id="8" name="bottom-num-1">
            <a:extLst>
              <a:ext uri="{FF2B5EF4-FFF2-40B4-BE49-F238E27FC236}">
                <a16:creationId xmlns:a16="http://schemas.microsoft.com/office/drawing/2014/main" id="{87694FFE-51B3-4AC2-82AF-4EA7AB554CF9}"/>
              </a:ext>
            </a:extLst>
          </p:cNvPr>
          <p:cNvSpPr>
            <a:spLocks noGrp="1"/>
          </p:cNvSpPr>
          <p:nvPr/>
        </p:nvSpPr>
        <p:spPr>
          <a:xfrm>
            <a:off x="3562350" y="58864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50" b="1">
                <a:solidFill>
                  <a:srgbClr val="B89145"/>
                </a:solidFill>
              </a:defRPr>
            </a:pPr>
            <a:r>
              <a:rPr sz="1050" b="1">
                <a:solidFill>
                  <a:srgbClr val="B89145"/>
                </a:solidFill>
              </a:rPr>
              <a:t>02</a:t>
            </a:r>
          </a:p>
        </p:txBody>
      </p:sp>
      <p:sp>
        <p:nvSpPr>
          <p:cNvPr id="9" name="bottom-title-1">
            <a:extLst>
              <a:ext uri="{FF2B5EF4-FFF2-40B4-BE49-F238E27FC236}">
                <a16:creationId xmlns:a16="http://schemas.microsoft.com/office/drawing/2014/main" id="{53478613-04A0-4A1A-AF00-8DA4A7B6EA3B}"/>
              </a:ext>
            </a:extLst>
          </p:cNvPr>
          <p:cNvSpPr>
            <a:spLocks noGrp="1"/>
          </p:cNvSpPr>
          <p:nvPr/>
        </p:nvSpPr>
        <p:spPr>
          <a:xfrm>
            <a:off x="4019550" y="58293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111315"/>
                </a:solidFill>
              </a:defRPr>
            </a:pPr>
            <a:r>
              <a:rPr sz="1575" b="1">
                <a:solidFill>
                  <a:srgbClr val="111315"/>
                </a:solidFill>
              </a:rPr>
              <a:t>Capture</a:t>
            </a:r>
          </a:p>
        </p:txBody>
      </p:sp>
      <p:sp>
        <p:nvSpPr>
          <p:cNvPr id="10" name="bottom-body-1">
            <a:extLst>
              <a:ext uri="{FF2B5EF4-FFF2-40B4-BE49-F238E27FC236}">
                <a16:creationId xmlns:a16="http://schemas.microsoft.com/office/drawing/2014/main" id="{801CF11F-0895-480A-8A71-FB787B0CA2F2}"/>
              </a:ext>
            </a:extLst>
          </p:cNvPr>
          <p:cNvSpPr>
            <a:spLocks noGrp="1"/>
          </p:cNvSpPr>
          <p:nvPr/>
        </p:nvSpPr>
        <p:spPr>
          <a:xfrm>
            <a:off x="4019550" y="6115050"/>
            <a:ext cx="1885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60" b="0">
                <a:solidFill>
                  <a:srgbClr val="687078"/>
                </a:solidFill>
              </a:defRPr>
            </a:pPr>
            <a:r>
              <a:rPr sz="960" b="0">
                <a:solidFill>
                  <a:srgbClr val="687078"/>
                </a:solidFill>
              </a:rPr>
              <a:t>Agent work becomes memory, knowledge, and reusable corpora.</a:t>
            </a:r>
          </a:p>
        </p:txBody>
      </p:sp>
      <p:sp>
        <p:nvSpPr>
          <p:cNvPr id="11" name="bottom-num-2">
            <a:extLst>
              <a:ext uri="{FF2B5EF4-FFF2-40B4-BE49-F238E27FC236}">
                <a16:creationId xmlns:a16="http://schemas.microsoft.com/office/drawing/2014/main" id="{876BF971-04B1-49C3-9123-E14FD1581A53}"/>
              </a:ext>
            </a:extLst>
          </p:cNvPr>
          <p:cNvSpPr>
            <a:spLocks noGrp="1"/>
          </p:cNvSpPr>
          <p:nvPr/>
        </p:nvSpPr>
        <p:spPr>
          <a:xfrm>
            <a:off x="6343650" y="58864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50" b="1">
                <a:solidFill>
                  <a:srgbClr val="4E73A8"/>
                </a:solidFill>
              </a:defRPr>
            </a:pPr>
            <a:r>
              <a:rPr sz="1050" b="1">
                <a:solidFill>
                  <a:srgbClr val="4E73A8"/>
                </a:solidFill>
              </a:rPr>
              <a:t>03</a:t>
            </a:r>
          </a:p>
        </p:txBody>
      </p:sp>
      <p:sp>
        <p:nvSpPr>
          <p:cNvPr id="12" name="bottom-title-2">
            <a:extLst>
              <a:ext uri="{FF2B5EF4-FFF2-40B4-BE49-F238E27FC236}">
                <a16:creationId xmlns:a16="http://schemas.microsoft.com/office/drawing/2014/main" id="{67028CC9-4BF4-402D-A7B8-1980DDE202D5}"/>
              </a:ext>
            </a:extLst>
          </p:cNvPr>
          <p:cNvSpPr>
            <a:spLocks noGrp="1"/>
          </p:cNvSpPr>
          <p:nvPr/>
        </p:nvSpPr>
        <p:spPr>
          <a:xfrm>
            <a:off x="6800850" y="58293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111315"/>
                </a:solidFill>
              </a:defRPr>
            </a:pPr>
            <a:r>
              <a:rPr sz="1575" b="1">
                <a:solidFill>
                  <a:srgbClr val="111315"/>
                </a:solidFill>
              </a:rPr>
              <a:t>Measure</a:t>
            </a:r>
          </a:p>
        </p:txBody>
      </p:sp>
      <p:sp>
        <p:nvSpPr>
          <p:cNvPr id="13" name="bottom-body-2">
            <a:extLst>
              <a:ext uri="{FF2B5EF4-FFF2-40B4-BE49-F238E27FC236}">
                <a16:creationId xmlns:a16="http://schemas.microsoft.com/office/drawing/2014/main" id="{DE0AADA2-B8D4-4E59-B406-385AAE1F84B0}"/>
              </a:ext>
            </a:extLst>
          </p:cNvPr>
          <p:cNvSpPr>
            <a:spLocks noGrp="1"/>
          </p:cNvSpPr>
          <p:nvPr/>
        </p:nvSpPr>
        <p:spPr>
          <a:xfrm>
            <a:off x="6800850" y="6115050"/>
            <a:ext cx="1885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60" b="0">
                <a:solidFill>
                  <a:srgbClr val="687078"/>
                </a:solidFill>
              </a:defRPr>
            </a:pPr>
            <a:r>
              <a:rPr sz="960" b="0">
                <a:solidFill>
                  <a:srgbClr val="687078"/>
                </a:solidFill>
              </a:rPr>
              <a:t>Evals, landing pages, and KPIs decide what advances.</a:t>
            </a:r>
          </a:p>
        </p:txBody>
      </p:sp>
      <p:sp>
        <p:nvSpPr>
          <p:cNvPr id="14" name="bottom-num-3">
            <a:extLst>
              <a:ext uri="{FF2B5EF4-FFF2-40B4-BE49-F238E27FC236}">
                <a16:creationId xmlns:a16="http://schemas.microsoft.com/office/drawing/2014/main" id="{0066D0AF-5118-4D43-9D1D-7E883C73E32F}"/>
              </a:ext>
            </a:extLst>
          </p:cNvPr>
          <p:cNvSpPr>
            <a:spLocks noGrp="1"/>
          </p:cNvSpPr>
          <p:nvPr/>
        </p:nvSpPr>
        <p:spPr>
          <a:xfrm>
            <a:off x="9124950" y="588645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50" b="1">
                <a:solidFill>
                  <a:srgbClr val="4F8F66"/>
                </a:solidFill>
              </a:defRPr>
            </a:pPr>
            <a:r>
              <a:rPr sz="1050" b="1">
                <a:solidFill>
                  <a:srgbClr val="4F8F66"/>
                </a:solidFill>
              </a:rPr>
              <a:t>04</a:t>
            </a:r>
          </a:p>
        </p:txBody>
      </p:sp>
      <p:sp>
        <p:nvSpPr>
          <p:cNvPr id="15" name="bottom-title-3">
            <a:extLst>
              <a:ext uri="{FF2B5EF4-FFF2-40B4-BE49-F238E27FC236}">
                <a16:creationId xmlns:a16="http://schemas.microsoft.com/office/drawing/2014/main" id="{5F46D770-A4F2-47BC-8FB3-49F2A0811DD6}"/>
              </a:ext>
            </a:extLst>
          </p:cNvPr>
          <p:cNvSpPr>
            <a:spLocks noGrp="1"/>
          </p:cNvSpPr>
          <p:nvPr/>
        </p:nvSpPr>
        <p:spPr>
          <a:xfrm>
            <a:off x="9582150" y="5829300"/>
            <a:ext cx="114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75" b="1">
                <a:solidFill>
                  <a:srgbClr val="111315"/>
                </a:solidFill>
              </a:defRPr>
            </a:pPr>
            <a:r>
              <a:rPr sz="1575" b="1">
                <a:solidFill>
                  <a:srgbClr val="111315"/>
                </a:solidFill>
              </a:rPr>
              <a:t>Spin out</a:t>
            </a:r>
          </a:p>
        </p:txBody>
      </p:sp>
      <p:sp>
        <p:nvSpPr>
          <p:cNvPr id="16" name="bottom-body-3">
            <a:extLst>
              <a:ext uri="{FF2B5EF4-FFF2-40B4-BE49-F238E27FC236}">
                <a16:creationId xmlns:a16="http://schemas.microsoft.com/office/drawing/2014/main" id="{B8065F25-090F-41EF-B1ED-859E95A9465D}"/>
              </a:ext>
            </a:extLst>
          </p:cNvPr>
          <p:cNvSpPr>
            <a:spLocks noGrp="1"/>
          </p:cNvSpPr>
          <p:nvPr/>
        </p:nvSpPr>
        <p:spPr>
          <a:xfrm>
            <a:off x="9582150" y="6115050"/>
            <a:ext cx="18859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60" b="0">
                <a:solidFill>
                  <a:srgbClr val="687078"/>
                </a:solidFill>
              </a:defRPr>
            </a:pPr>
            <a:r>
              <a:rPr sz="960" b="0">
                <a:solidFill>
                  <a:srgbClr val="687078"/>
                </a:solidFill>
              </a:rPr>
              <a:t>Validated assets become focused products and entities.</a:t>
            </a:r>
          </a:p>
        </p:txBody>
      </p:sp>
      <p:sp>
        <p:nvSpPr>
          <p:cNvPr id="17" name="pull">
            <a:extLst>
              <a:ext uri="{FF2B5EF4-FFF2-40B4-BE49-F238E27FC236}">
                <a16:creationId xmlns:a16="http://schemas.microsoft.com/office/drawing/2014/main" id="{88CD6343-BE3A-434F-A1CE-8E1D1B925DEE}"/>
              </a:ext>
            </a:extLst>
          </p:cNvPr>
          <p:cNvSpPr>
            <a:spLocks noGrp="1"/>
          </p:cNvSpPr>
          <p:nvPr/>
        </p:nvSpPr>
        <p:spPr>
          <a:xfrm>
            <a:off x="7315200" y="2019300"/>
            <a:ext cx="314325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775" b="1">
                <a:solidFill>
                  <a:srgbClr val="FFFFFF"/>
                </a:solidFill>
              </a:defRPr>
            </a:pPr>
            <a:r>
              <a:rPr sz="2775" b="1">
                <a:solidFill>
                  <a:srgbClr val="FFFFFF"/>
                </a:solidFill>
              </a:rPr>
              <a:t>Concepts become evidence before they become companies.</a:t>
            </a:r>
          </a:p>
        </p:txBody>
      </p:sp>
      <p:sp>
        <p:nvSpPr>
          <p:cNvPr id="18" name="top-mark">
            <a:extLst>
              <a:ext uri="{FF2B5EF4-FFF2-40B4-BE49-F238E27FC236}">
                <a16:creationId xmlns:a16="http://schemas.microsoft.com/office/drawing/2014/main" id="{6E6EEFCC-10A5-491E-93BF-A1D014EFF5A6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op-rule">
            <a:extLst>
              <a:ext uri="{FF2B5EF4-FFF2-40B4-BE49-F238E27FC236}">
                <a16:creationId xmlns:a16="http://schemas.microsoft.com/office/drawing/2014/main" id="{DC81EF50-5A39-4AA8-B175-C21CBB73274E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footer-left-2">
            <a:extLst>
              <a:ext uri="{FF2B5EF4-FFF2-40B4-BE49-F238E27FC236}">
                <a16:creationId xmlns:a16="http://schemas.microsoft.com/office/drawing/2014/main" id="{A4DA87F0-D43C-4F53-95CC-81273271000F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21" name="footer-right-2">
            <a:extLst>
              <a:ext uri="{FF2B5EF4-FFF2-40B4-BE49-F238E27FC236}">
                <a16:creationId xmlns:a16="http://schemas.microsoft.com/office/drawing/2014/main" id="{71F0386D-B449-4669-9101-6D59F0FF3B9F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02</a:t>
            </a:r>
          </a:p>
        </p:txBody>
      </p:sp>
    </p:spTree>
    <p:extLst>
      <p:ext uri="{BB962C8B-B14F-4D97-AF65-F5344CB8AC3E}">
        <p14:creationId xmlns:p14="http://schemas.microsoft.com/office/powerpoint/2010/main" val="1705211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op-mark">
            <a:extLst>
              <a:ext uri="{FF2B5EF4-FFF2-40B4-BE49-F238E27FC236}">
                <a16:creationId xmlns:a16="http://schemas.microsoft.com/office/drawing/2014/main" id="{29E833DE-7CDF-4C94-BA61-9DF5B6C26809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A01F9042-7B21-44F3-B45E-755A6D2A723B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footer-left-3">
            <a:extLst>
              <a:ext uri="{FF2B5EF4-FFF2-40B4-BE49-F238E27FC236}">
                <a16:creationId xmlns:a16="http://schemas.microsoft.com/office/drawing/2014/main" id="{17BED664-4CB3-421D-86AD-8F862DC3F9D2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4" name="footer-right-3">
            <a:extLst>
              <a:ext uri="{FF2B5EF4-FFF2-40B4-BE49-F238E27FC236}">
                <a16:creationId xmlns:a16="http://schemas.microsoft.com/office/drawing/2014/main" id="{16203CB0-03EF-4327-914A-DEA9C1A9A662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03</a:t>
            </a:r>
          </a:p>
        </p:txBody>
      </p:sp>
      <p:sp>
        <p:nvSpPr>
          <p:cNvPr id="5" name="kicker">
            <a:extLst>
              <a:ext uri="{FF2B5EF4-FFF2-40B4-BE49-F238E27FC236}">
                <a16:creationId xmlns:a16="http://schemas.microsoft.com/office/drawing/2014/main" id="{1E3563A7-A940-4F12-BE51-9BADD2F04A96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THE PROBLEM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3596CD7-4C25-4C5A-90D3-AFE5BD43604D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2000"/>
              </a:lnSpc>
              <a:buNone/>
              <a:defRPr sz="3000" b="1">
                <a:solidFill>
                  <a:srgbClr val="111315"/>
                </a:solidFill>
              </a:defRPr>
            </a:pPr>
            <a:r>
              <a:rPr sz="3000" b="1">
                <a:solidFill>
                  <a:srgbClr val="111315"/>
                </a:solidFill>
              </a:rPr>
              <a:t>AI lowered the cost of building. It did not remove the cost of finding what matters.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9F256BA-EE53-4460-B17E-FBCEB352A7C5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809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687078"/>
                </a:solidFill>
              </a:defRPr>
            </a:pPr>
            <a:r>
              <a:rPr sz="1350" b="0">
                <a:solidFill>
                  <a:srgbClr val="687078"/>
                </a:solidFill>
              </a:rPr>
              <a:t>Most teams can generate code and content faster than before, but the product loop around it is still fragmented.</a:t>
            </a:r>
          </a:p>
        </p:txBody>
      </p:sp>
      <p:sp>
        <p:nvSpPr>
          <p:cNvPr id="8" name="ruled-top">
            <a:extLst>
              <a:ext uri="{FF2B5EF4-FFF2-40B4-BE49-F238E27FC236}">
                <a16:creationId xmlns:a16="http://schemas.microsoft.com/office/drawing/2014/main" id="{B5C34E6A-39E2-4F78-9C0F-98E182E0E46C}"/>
              </a:ext>
            </a:extLst>
          </p:cNvPr>
          <p:cNvSpPr>
            <a:spLocks noGrp="1"/>
          </p:cNvSpPr>
          <p:nvPr/>
        </p:nvSpPr>
        <p:spPr>
          <a:xfrm>
            <a:off x="914400" y="3009900"/>
            <a:ext cx="6858000" cy="0"/>
          </a:xfrm>
          <a:prstGeom prst="line">
            <a:avLst/>
          </a:prstGeom>
          <a:noFill/>
          <a:ln w="13335">
            <a:solidFill>
              <a:srgbClr val="11131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ow-line-0">
            <a:extLst>
              <a:ext uri="{FF2B5EF4-FFF2-40B4-BE49-F238E27FC236}">
                <a16:creationId xmlns:a16="http://schemas.microsoft.com/office/drawing/2014/main" id="{BA9830EA-DA9E-47F4-AA3E-C6B6B78C1E2D}"/>
              </a:ext>
            </a:extLst>
          </p:cNvPr>
          <p:cNvSpPr>
            <a:spLocks noGrp="1"/>
          </p:cNvSpPr>
          <p:nvPr/>
        </p:nvSpPr>
        <p:spPr>
          <a:xfrm>
            <a:off x="914400" y="3771900"/>
            <a:ext cx="6858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ow-num-0">
            <a:extLst>
              <a:ext uri="{FF2B5EF4-FFF2-40B4-BE49-F238E27FC236}">
                <a16:creationId xmlns:a16="http://schemas.microsoft.com/office/drawing/2014/main" id="{2CC1F70B-9D1B-44E8-A832-2C6FC0CEEA49}"/>
              </a:ext>
            </a:extLst>
          </p:cNvPr>
          <p:cNvSpPr>
            <a:spLocks noGrp="1"/>
          </p:cNvSpPr>
          <p:nvPr/>
        </p:nvSpPr>
        <p:spPr>
          <a:xfrm>
            <a:off x="914400" y="32385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50" b="1">
                <a:solidFill>
                  <a:srgbClr val="B54A42"/>
                </a:solidFill>
              </a:defRPr>
            </a:pPr>
            <a:r>
              <a:rPr sz="1350" b="1">
                <a:solidFill>
                  <a:srgbClr val="B54A42"/>
                </a:solidFill>
              </a:rPr>
              <a:t>01</a:t>
            </a:r>
          </a:p>
        </p:txBody>
      </p:sp>
      <p:sp>
        <p:nvSpPr>
          <p:cNvPr id="11" name="row-title-0">
            <a:extLst>
              <a:ext uri="{FF2B5EF4-FFF2-40B4-BE49-F238E27FC236}">
                <a16:creationId xmlns:a16="http://schemas.microsoft.com/office/drawing/2014/main" id="{817D627A-7FF7-48BD-A733-406E390DC7F6}"/>
              </a:ext>
            </a:extLst>
          </p:cNvPr>
          <p:cNvSpPr>
            <a:spLocks noGrp="1"/>
          </p:cNvSpPr>
          <p:nvPr/>
        </p:nvSpPr>
        <p:spPr>
          <a:xfrm>
            <a:off x="1657350" y="322897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Disconnected workflows</a:t>
            </a:r>
          </a:p>
        </p:txBody>
      </p:sp>
      <p:sp>
        <p:nvSpPr>
          <p:cNvPr id="12" name="row-body-0">
            <a:extLst>
              <a:ext uri="{FF2B5EF4-FFF2-40B4-BE49-F238E27FC236}">
                <a16:creationId xmlns:a16="http://schemas.microsoft.com/office/drawing/2014/main" id="{40153412-17EC-448E-AC86-49D28194E537}"/>
              </a:ext>
            </a:extLst>
          </p:cNvPr>
          <p:cNvSpPr>
            <a:spLocks noGrp="1"/>
          </p:cNvSpPr>
          <p:nvPr/>
        </p:nvSpPr>
        <p:spPr>
          <a:xfrm>
            <a:off x="4819650" y="3248025"/>
            <a:ext cx="2762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200" b="0">
                <a:solidFill>
                  <a:srgbClr val="687078"/>
                </a:solidFill>
              </a:defRPr>
            </a:pPr>
            <a:r>
              <a:rPr sz="1200" b="0">
                <a:solidFill>
                  <a:srgbClr val="687078"/>
                </a:solidFill>
              </a:rPr>
              <a:t>Discovery, planning, prototyping, documentation, and evaluation still live in separate places.</a:t>
            </a:r>
          </a:p>
        </p:txBody>
      </p:sp>
      <p:sp>
        <p:nvSpPr>
          <p:cNvPr id="13" name="row-line-1">
            <a:extLst>
              <a:ext uri="{FF2B5EF4-FFF2-40B4-BE49-F238E27FC236}">
                <a16:creationId xmlns:a16="http://schemas.microsoft.com/office/drawing/2014/main" id="{84A32807-B5FD-4ABF-944B-059F6C5A32FA}"/>
              </a:ext>
            </a:extLst>
          </p:cNvPr>
          <p:cNvSpPr>
            <a:spLocks noGrp="1"/>
          </p:cNvSpPr>
          <p:nvPr/>
        </p:nvSpPr>
        <p:spPr>
          <a:xfrm>
            <a:off x="914400" y="4514850"/>
            <a:ext cx="6858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ow-num-1">
            <a:extLst>
              <a:ext uri="{FF2B5EF4-FFF2-40B4-BE49-F238E27FC236}">
                <a16:creationId xmlns:a16="http://schemas.microsoft.com/office/drawing/2014/main" id="{2228855C-4B3E-415E-9B9A-7F193A5485D9}"/>
              </a:ext>
            </a:extLst>
          </p:cNvPr>
          <p:cNvSpPr>
            <a:spLocks noGrp="1"/>
          </p:cNvSpPr>
          <p:nvPr/>
        </p:nvSpPr>
        <p:spPr>
          <a:xfrm>
            <a:off x="914400" y="39814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50" b="1">
                <a:solidFill>
                  <a:srgbClr val="B89145"/>
                </a:solidFill>
              </a:defRPr>
            </a:pPr>
            <a:r>
              <a:rPr sz="1350" b="1">
                <a:solidFill>
                  <a:srgbClr val="B89145"/>
                </a:solidFill>
              </a:rPr>
              <a:t>02</a:t>
            </a:r>
          </a:p>
        </p:txBody>
      </p:sp>
      <p:sp>
        <p:nvSpPr>
          <p:cNvPr id="15" name="row-title-1">
            <a:extLst>
              <a:ext uri="{FF2B5EF4-FFF2-40B4-BE49-F238E27FC236}">
                <a16:creationId xmlns:a16="http://schemas.microsoft.com/office/drawing/2014/main" id="{18916FA3-047B-4109-954D-982232A3AE24}"/>
              </a:ext>
            </a:extLst>
          </p:cNvPr>
          <p:cNvSpPr>
            <a:spLocks noGrp="1"/>
          </p:cNvSpPr>
          <p:nvPr/>
        </p:nvSpPr>
        <p:spPr>
          <a:xfrm>
            <a:off x="1657350" y="397192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Weak validation bridge</a:t>
            </a:r>
          </a:p>
        </p:txBody>
      </p:sp>
      <p:sp>
        <p:nvSpPr>
          <p:cNvPr id="16" name="row-body-1">
            <a:extLst>
              <a:ext uri="{FF2B5EF4-FFF2-40B4-BE49-F238E27FC236}">
                <a16:creationId xmlns:a16="http://schemas.microsoft.com/office/drawing/2014/main" id="{6B7E9479-50F4-4E87-9ABE-19A0775F68F2}"/>
              </a:ext>
            </a:extLst>
          </p:cNvPr>
          <p:cNvSpPr>
            <a:spLocks noGrp="1"/>
          </p:cNvSpPr>
          <p:nvPr/>
        </p:nvSpPr>
        <p:spPr>
          <a:xfrm>
            <a:off x="4819650" y="3990975"/>
            <a:ext cx="2762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200" b="0">
                <a:solidFill>
                  <a:srgbClr val="687078"/>
                </a:solidFill>
              </a:defRPr>
            </a:pPr>
            <a:r>
              <a:rPr sz="1200" b="0">
                <a:solidFill>
                  <a:srgbClr val="687078"/>
                </a:solidFill>
              </a:rPr>
              <a:t>Promising concepts die between a clever demo and repeatable go-to-market evidence.</a:t>
            </a:r>
          </a:p>
        </p:txBody>
      </p:sp>
      <p:sp>
        <p:nvSpPr>
          <p:cNvPr id="17" name="row-line-2">
            <a:extLst>
              <a:ext uri="{FF2B5EF4-FFF2-40B4-BE49-F238E27FC236}">
                <a16:creationId xmlns:a16="http://schemas.microsoft.com/office/drawing/2014/main" id="{F0D55FE5-F088-4507-94D5-26552AEAB076}"/>
              </a:ext>
            </a:extLst>
          </p:cNvPr>
          <p:cNvSpPr>
            <a:spLocks noGrp="1"/>
          </p:cNvSpPr>
          <p:nvPr/>
        </p:nvSpPr>
        <p:spPr>
          <a:xfrm>
            <a:off x="914400" y="5257800"/>
            <a:ext cx="6858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ow-num-2">
            <a:extLst>
              <a:ext uri="{FF2B5EF4-FFF2-40B4-BE49-F238E27FC236}">
                <a16:creationId xmlns:a16="http://schemas.microsoft.com/office/drawing/2014/main" id="{467BFDDC-9F81-4E60-BE95-E4BB826D5DA8}"/>
              </a:ext>
            </a:extLst>
          </p:cNvPr>
          <p:cNvSpPr>
            <a:spLocks noGrp="1"/>
          </p:cNvSpPr>
          <p:nvPr/>
        </p:nvSpPr>
        <p:spPr>
          <a:xfrm>
            <a:off x="914400" y="47244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50" b="1">
                <a:solidFill>
                  <a:srgbClr val="0F7F83"/>
                </a:solidFill>
              </a:defRPr>
            </a:pPr>
            <a:r>
              <a:rPr sz="1350" b="1">
                <a:solidFill>
                  <a:srgbClr val="0F7F83"/>
                </a:solidFill>
              </a:rPr>
              <a:t>03</a:t>
            </a:r>
          </a:p>
        </p:txBody>
      </p:sp>
      <p:sp>
        <p:nvSpPr>
          <p:cNvPr id="19" name="row-title-2">
            <a:extLst>
              <a:ext uri="{FF2B5EF4-FFF2-40B4-BE49-F238E27FC236}">
                <a16:creationId xmlns:a16="http://schemas.microsoft.com/office/drawing/2014/main" id="{630A8AD6-23E5-41CC-A345-91AA08FD2CF4}"/>
              </a:ext>
            </a:extLst>
          </p:cNvPr>
          <p:cNvSpPr>
            <a:spLocks noGrp="1"/>
          </p:cNvSpPr>
          <p:nvPr/>
        </p:nvSpPr>
        <p:spPr>
          <a:xfrm>
            <a:off x="1657350" y="471487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Vanishing agent work</a:t>
            </a:r>
          </a:p>
        </p:txBody>
      </p:sp>
      <p:sp>
        <p:nvSpPr>
          <p:cNvPr id="20" name="row-body-2">
            <a:extLst>
              <a:ext uri="{FF2B5EF4-FFF2-40B4-BE49-F238E27FC236}">
                <a16:creationId xmlns:a16="http://schemas.microsoft.com/office/drawing/2014/main" id="{99342041-169D-4AED-9FD6-A6E7EEEB279D}"/>
              </a:ext>
            </a:extLst>
          </p:cNvPr>
          <p:cNvSpPr>
            <a:spLocks noGrp="1"/>
          </p:cNvSpPr>
          <p:nvPr/>
        </p:nvSpPr>
        <p:spPr>
          <a:xfrm>
            <a:off x="4819650" y="4733925"/>
            <a:ext cx="27622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200" b="0">
                <a:solidFill>
                  <a:srgbClr val="687078"/>
                </a:solidFill>
              </a:defRPr>
            </a:pPr>
            <a:r>
              <a:rPr sz="1200" b="0">
                <a:solidFill>
                  <a:srgbClr val="687078"/>
                </a:solidFill>
              </a:rPr>
              <a:t>Memory, knowledge, tests, and reusable assets are rarely captured as a durable operating system.</a:t>
            </a:r>
          </a:p>
        </p:txBody>
      </p:sp>
      <p:sp>
        <p:nvSpPr>
          <p:cNvPr id="21" name="margin-rule-Weeks and months">
            <a:extLst>
              <a:ext uri="{FF2B5EF4-FFF2-40B4-BE49-F238E27FC236}">
                <a16:creationId xmlns:a16="http://schemas.microsoft.com/office/drawing/2014/main" id="{605A669F-70B7-438F-AE47-84FF749C4B83}"/>
              </a:ext>
            </a:extLst>
          </p:cNvPr>
          <p:cNvSpPr>
            <a:spLocks noGrp="1"/>
          </p:cNvSpPr>
          <p:nvPr/>
        </p:nvSpPr>
        <p:spPr>
          <a:xfrm>
            <a:off x="8572500" y="3162300"/>
            <a:ext cx="1866900" cy="0"/>
          </a:xfrm>
          <a:prstGeom prst="line">
            <a:avLst/>
          </a:prstGeom>
          <a:noFill/>
          <a:ln w="19050">
            <a:solidFill>
              <a:srgbClr val="11131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margin-title-Weeks and months">
            <a:extLst>
              <a:ext uri="{FF2B5EF4-FFF2-40B4-BE49-F238E27FC236}">
                <a16:creationId xmlns:a16="http://schemas.microsoft.com/office/drawing/2014/main" id="{FAB23B93-5023-4FC7-89B8-E18BDE46347B}"/>
              </a:ext>
            </a:extLst>
          </p:cNvPr>
          <p:cNvSpPr>
            <a:spLocks noGrp="1"/>
          </p:cNvSpPr>
          <p:nvPr/>
        </p:nvSpPr>
        <p:spPr>
          <a:xfrm>
            <a:off x="8572500" y="3333750"/>
            <a:ext cx="2190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111315"/>
                </a:solidFill>
              </a:defRPr>
            </a:pPr>
            <a:r>
              <a:rPr sz="2175" b="1">
                <a:solidFill>
                  <a:srgbClr val="111315"/>
                </a:solidFill>
              </a:rPr>
              <a:t>Weeks and months</a:t>
            </a:r>
          </a:p>
        </p:txBody>
      </p:sp>
      <p:sp>
        <p:nvSpPr>
          <p:cNvPr id="23" name="margin-body-Weeks and months">
            <a:extLst>
              <a:ext uri="{FF2B5EF4-FFF2-40B4-BE49-F238E27FC236}">
                <a16:creationId xmlns:a16="http://schemas.microsoft.com/office/drawing/2014/main" id="{08E8C631-5BA6-4033-AD21-E2D0F5B97049}"/>
              </a:ext>
            </a:extLst>
          </p:cNvPr>
          <p:cNvSpPr>
            <a:spLocks noGrp="1"/>
          </p:cNvSpPr>
          <p:nvPr/>
        </p:nvSpPr>
        <p:spPr>
          <a:xfrm>
            <a:off x="8591550" y="4076700"/>
            <a:ext cx="21145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125" b="0">
                <a:solidFill>
                  <a:srgbClr val="687078"/>
                </a:solidFill>
              </a:defRPr>
            </a:pPr>
            <a:r>
              <a:rPr sz="1125" b="0">
                <a:solidFill>
                  <a:srgbClr val="687078"/>
                </a:solidFill>
              </a:rPr>
              <a:t>still vanish around coordination, even when AI accelerates generation.</a:t>
            </a:r>
          </a:p>
        </p:txBody>
      </p:sp>
    </p:spTree>
    <p:extLst>
      <p:ext uri="{BB962C8B-B14F-4D97-AF65-F5344CB8AC3E}">
        <p14:creationId xmlns:p14="http://schemas.microsoft.com/office/powerpoint/2010/main" val="2042960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op-mark">
            <a:extLst>
              <a:ext uri="{FF2B5EF4-FFF2-40B4-BE49-F238E27FC236}">
                <a16:creationId xmlns:a16="http://schemas.microsoft.com/office/drawing/2014/main" id="{CBEFEAB6-002F-46C7-B107-C0BC271C8FBA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8D1A463A-4BD5-4AD6-AD4F-F2A81269AC63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footer-left-4">
            <a:extLst>
              <a:ext uri="{FF2B5EF4-FFF2-40B4-BE49-F238E27FC236}">
                <a16:creationId xmlns:a16="http://schemas.microsoft.com/office/drawing/2014/main" id="{AC45271B-1A42-4646-A9F8-8D14591EB6FD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4" name="footer-right-4">
            <a:extLst>
              <a:ext uri="{FF2B5EF4-FFF2-40B4-BE49-F238E27FC236}">
                <a16:creationId xmlns:a16="http://schemas.microsoft.com/office/drawing/2014/main" id="{24B11F23-5A28-4209-8160-86D8DE8A2ADA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04</a:t>
            </a:r>
          </a:p>
        </p:txBody>
      </p:sp>
      <p:sp>
        <p:nvSpPr>
          <p:cNvPr id="5" name="kicker">
            <a:extLst>
              <a:ext uri="{FF2B5EF4-FFF2-40B4-BE49-F238E27FC236}">
                <a16:creationId xmlns:a16="http://schemas.microsoft.com/office/drawing/2014/main" id="{BECBECCD-500F-4CB4-AC3E-C30548B934C0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TAM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EC5B76CA-A547-4FAB-8025-1166DA6C33C2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2000"/>
              </a:lnSpc>
              <a:buNone/>
              <a:defRPr sz="3000" b="1">
                <a:solidFill>
                  <a:srgbClr val="111315"/>
                </a:solidFill>
              </a:defRPr>
            </a:pPr>
            <a:r>
              <a:rPr sz="3000" b="1">
                <a:solidFill>
                  <a:srgbClr val="111315"/>
                </a:solidFill>
              </a:rPr>
              <a:t>Initial prototypes already map to several large markets.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97521B39-E02C-4F64-AE4E-F4A29F9F38E7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809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687078"/>
                </a:solidFill>
              </a:defRPr>
            </a:pPr>
            <a:r>
              <a:rPr sz="1350" b="0">
                <a:solidFill>
                  <a:srgbClr val="687078"/>
                </a:solidFill>
              </a:rPr>
              <a:t>The first validation wave sits across SaaS workflow, learning, AI security, utilities, and entertainment. The venture-lab parent is broader than any one wedge because it can keep falling into adjacent SaaS, social, content, and game markets as evidence appears.</a:t>
            </a:r>
          </a:p>
        </p:txBody>
      </p:sp>
      <p:sp>
        <p:nvSpPr>
          <p:cNvPr id="8" name="tam-table-top">
            <a:extLst>
              <a:ext uri="{FF2B5EF4-FFF2-40B4-BE49-F238E27FC236}">
                <a16:creationId xmlns:a16="http://schemas.microsoft.com/office/drawing/2014/main" id="{08EEF16D-0436-4582-92D8-4A53B1DF9F0E}"/>
              </a:ext>
            </a:extLst>
          </p:cNvPr>
          <p:cNvSpPr>
            <a:spLocks noGrp="1"/>
          </p:cNvSpPr>
          <p:nvPr/>
        </p:nvSpPr>
        <p:spPr>
          <a:xfrm>
            <a:off x="895350" y="3048000"/>
            <a:ext cx="7734300" cy="0"/>
          </a:xfrm>
          <a:prstGeom prst="line">
            <a:avLst/>
          </a:prstGeom>
          <a:noFill/>
          <a:ln w="12383">
            <a:solidFill>
              <a:srgbClr val="11131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am-color-0">
            <a:extLst>
              <a:ext uri="{FF2B5EF4-FFF2-40B4-BE49-F238E27FC236}">
                <a16:creationId xmlns:a16="http://schemas.microsoft.com/office/drawing/2014/main" id="{8E50CE02-DC4B-414D-92F0-F35C07CD6DE6}"/>
              </a:ext>
            </a:extLst>
          </p:cNvPr>
          <p:cNvSpPr>
            <a:spLocks noGrp="1"/>
          </p:cNvSpPr>
          <p:nvPr/>
        </p:nvSpPr>
        <p:spPr>
          <a:xfrm>
            <a:off x="914400" y="3276600"/>
            <a:ext cx="47625" cy="342900"/>
          </a:xfrm>
          <a:prstGeom prst="roundRect">
            <a:avLst>
              <a:gd name="adj" fmla="val 40000"/>
            </a:avLst>
          </a:prstGeom>
          <a:solidFill>
            <a:srgbClr val="4E73A8"/>
          </a:solidFill>
          <a:ln w="9525">
            <a:solidFill>
              <a:srgbClr val="4E7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am-market-0">
            <a:extLst>
              <a:ext uri="{FF2B5EF4-FFF2-40B4-BE49-F238E27FC236}">
                <a16:creationId xmlns:a16="http://schemas.microsoft.com/office/drawing/2014/main" id="{21D98D4E-EF12-4822-BD33-6D94D0D7C3DF}"/>
              </a:ext>
            </a:extLst>
          </p:cNvPr>
          <p:cNvSpPr>
            <a:spLocks noGrp="1"/>
          </p:cNvSpPr>
          <p:nvPr/>
        </p:nvSpPr>
        <p:spPr>
          <a:xfrm>
            <a:off x="1123950" y="3238500"/>
            <a:ext cx="1600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13" b="1">
                <a:solidFill>
                  <a:srgbClr val="111315"/>
                </a:solidFill>
              </a:defRPr>
            </a:pPr>
            <a:r>
              <a:rPr sz="1313" b="1">
                <a:solidFill>
                  <a:srgbClr val="111315"/>
                </a:solidFill>
              </a:rPr>
              <a:t>Workflow SaaS</a:t>
            </a:r>
          </a:p>
        </p:txBody>
      </p:sp>
      <p:sp>
        <p:nvSpPr>
          <p:cNvPr id="11" name="tam-size-0">
            <a:extLst>
              <a:ext uri="{FF2B5EF4-FFF2-40B4-BE49-F238E27FC236}">
                <a16:creationId xmlns:a16="http://schemas.microsoft.com/office/drawing/2014/main" id="{18B948F6-1A4B-48B0-9054-DBF7FED79BD7}"/>
              </a:ext>
            </a:extLst>
          </p:cNvPr>
          <p:cNvSpPr>
            <a:spLocks noGrp="1"/>
          </p:cNvSpPr>
          <p:nvPr/>
        </p:nvSpPr>
        <p:spPr>
          <a:xfrm>
            <a:off x="2952750" y="3248025"/>
            <a:ext cx="1790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63" b="1">
                <a:solidFill>
                  <a:srgbClr val="4E73A8"/>
                </a:solidFill>
              </a:defRPr>
            </a:pPr>
            <a:r>
              <a:rPr sz="863" b="1">
                <a:solidFill>
                  <a:srgbClr val="4E73A8"/>
                </a:solidFill>
              </a:rPr>
              <a:t>$19.8B PM software by 2033</a:t>
            </a:r>
          </a:p>
        </p:txBody>
      </p:sp>
      <p:sp>
        <p:nvSpPr>
          <p:cNvPr id="12" name="tam-products-0">
            <a:extLst>
              <a:ext uri="{FF2B5EF4-FFF2-40B4-BE49-F238E27FC236}">
                <a16:creationId xmlns:a16="http://schemas.microsoft.com/office/drawing/2014/main" id="{F79BB59B-5D5A-4A5F-A09E-3C7CD13CD851}"/>
              </a:ext>
            </a:extLst>
          </p:cNvPr>
          <p:cNvSpPr>
            <a:spLocks noGrp="1"/>
          </p:cNvSpPr>
          <p:nvPr/>
        </p:nvSpPr>
        <p:spPr>
          <a:xfrm>
            <a:off x="2952750" y="3438525"/>
            <a:ext cx="2305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95" b="1">
                <a:solidFill>
                  <a:srgbClr val="687078"/>
                </a:solidFill>
              </a:defRPr>
            </a:pPr>
            <a:r>
              <a:rPr sz="795" b="1">
                <a:solidFill>
                  <a:srgbClr val="687078"/>
                </a:solidFill>
              </a:rPr>
              <a:t>TheRobotPlans / TheRobotMakes / ForYou</a:t>
            </a:r>
          </a:p>
        </p:txBody>
      </p:sp>
      <p:sp>
        <p:nvSpPr>
          <p:cNvPr id="13" name="tam-desc-0">
            <a:extLst>
              <a:ext uri="{FF2B5EF4-FFF2-40B4-BE49-F238E27FC236}">
                <a16:creationId xmlns:a16="http://schemas.microsoft.com/office/drawing/2014/main" id="{E9F9BED7-2E58-4953-9659-508099A023F3}"/>
              </a:ext>
            </a:extLst>
          </p:cNvPr>
          <p:cNvSpPr>
            <a:spLocks noGrp="1"/>
          </p:cNvSpPr>
          <p:nvPr/>
        </p:nvSpPr>
        <p:spPr>
          <a:xfrm>
            <a:off x="5753100" y="3248025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990" b="0">
                <a:solidFill>
                  <a:srgbClr val="687078"/>
                </a:solidFill>
              </a:defRPr>
            </a:pPr>
            <a:r>
              <a:rPr sz="990" b="0">
                <a:solidFill>
                  <a:srgbClr val="687078"/>
                </a:solidFill>
              </a:rPr>
              <a:t>Planning, prototyping, forms, signups, and launch workflow.</a:t>
            </a:r>
          </a:p>
        </p:txBody>
      </p:sp>
      <p:sp>
        <p:nvSpPr>
          <p:cNvPr id="14" name="tam-row-0">
            <a:extLst>
              <a:ext uri="{FF2B5EF4-FFF2-40B4-BE49-F238E27FC236}">
                <a16:creationId xmlns:a16="http://schemas.microsoft.com/office/drawing/2014/main" id="{726E8AF7-8E75-4B34-A88A-9FDF1A26FDEC}"/>
              </a:ext>
            </a:extLst>
          </p:cNvPr>
          <p:cNvSpPr>
            <a:spLocks noGrp="1"/>
          </p:cNvSpPr>
          <p:nvPr/>
        </p:nvSpPr>
        <p:spPr>
          <a:xfrm>
            <a:off x="1123950" y="3676650"/>
            <a:ext cx="75057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am-color-1">
            <a:extLst>
              <a:ext uri="{FF2B5EF4-FFF2-40B4-BE49-F238E27FC236}">
                <a16:creationId xmlns:a16="http://schemas.microsoft.com/office/drawing/2014/main" id="{E764FA00-1DAE-42F0-A2FF-0844079A6677}"/>
              </a:ext>
            </a:extLst>
          </p:cNvPr>
          <p:cNvSpPr>
            <a:spLocks noGrp="1"/>
          </p:cNvSpPr>
          <p:nvPr/>
        </p:nvSpPr>
        <p:spPr>
          <a:xfrm>
            <a:off x="914400" y="3829050"/>
            <a:ext cx="47625" cy="342900"/>
          </a:xfrm>
          <a:prstGeom prst="roundRect">
            <a:avLst>
              <a:gd name="adj" fmla="val 40000"/>
            </a:avLst>
          </a:prstGeom>
          <a:solidFill>
            <a:srgbClr val="7563A7"/>
          </a:solidFill>
          <a:ln w="9525">
            <a:solidFill>
              <a:srgbClr val="7563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am-market-1">
            <a:extLst>
              <a:ext uri="{FF2B5EF4-FFF2-40B4-BE49-F238E27FC236}">
                <a16:creationId xmlns:a16="http://schemas.microsoft.com/office/drawing/2014/main" id="{1DDF2B81-0861-430F-B863-B622471AE3E6}"/>
              </a:ext>
            </a:extLst>
          </p:cNvPr>
          <p:cNvSpPr>
            <a:spLocks noGrp="1"/>
          </p:cNvSpPr>
          <p:nvPr/>
        </p:nvSpPr>
        <p:spPr>
          <a:xfrm>
            <a:off x="1123950" y="3790950"/>
            <a:ext cx="1600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13" b="1">
                <a:solidFill>
                  <a:srgbClr val="111315"/>
                </a:solidFill>
              </a:defRPr>
            </a:pPr>
            <a:r>
              <a:rPr sz="1313" b="1">
                <a:solidFill>
                  <a:srgbClr val="111315"/>
                </a:solidFill>
              </a:rPr>
              <a:t>Learning + knowledge</a:t>
            </a:r>
          </a:p>
        </p:txBody>
      </p:sp>
      <p:sp>
        <p:nvSpPr>
          <p:cNvPr id="17" name="tam-size-1">
            <a:extLst>
              <a:ext uri="{FF2B5EF4-FFF2-40B4-BE49-F238E27FC236}">
                <a16:creationId xmlns:a16="http://schemas.microsoft.com/office/drawing/2014/main" id="{11DC16AE-3DAB-4E11-8D68-E9A3E22A1212}"/>
              </a:ext>
            </a:extLst>
          </p:cNvPr>
          <p:cNvSpPr>
            <a:spLocks noGrp="1"/>
          </p:cNvSpPr>
          <p:nvPr/>
        </p:nvSpPr>
        <p:spPr>
          <a:xfrm>
            <a:off x="2952750" y="3800475"/>
            <a:ext cx="1790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63" b="1">
                <a:solidFill>
                  <a:srgbClr val="7563A7"/>
                </a:solidFill>
              </a:defRPr>
            </a:pPr>
            <a:r>
              <a:rPr sz="863" b="1">
                <a:solidFill>
                  <a:srgbClr val="7563A7"/>
                </a:solidFill>
              </a:rPr>
              <a:t>$177B+ smart learning by 2030</a:t>
            </a:r>
          </a:p>
        </p:txBody>
      </p:sp>
      <p:sp>
        <p:nvSpPr>
          <p:cNvPr id="18" name="tam-products-1">
            <a:extLst>
              <a:ext uri="{FF2B5EF4-FFF2-40B4-BE49-F238E27FC236}">
                <a16:creationId xmlns:a16="http://schemas.microsoft.com/office/drawing/2014/main" id="{43A23D25-F5C9-4BE6-BF54-16EC0A4E175E}"/>
              </a:ext>
            </a:extLst>
          </p:cNvPr>
          <p:cNvSpPr>
            <a:spLocks noGrp="1"/>
          </p:cNvSpPr>
          <p:nvPr/>
        </p:nvSpPr>
        <p:spPr>
          <a:xfrm>
            <a:off x="2952750" y="3990975"/>
            <a:ext cx="2305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95" b="1">
                <a:solidFill>
                  <a:srgbClr val="687078"/>
                </a:solidFill>
              </a:defRPr>
            </a:pPr>
            <a:r>
              <a:rPr sz="795" b="1">
                <a:solidFill>
                  <a:srgbClr val="687078"/>
                </a:solidFill>
              </a:rPr>
              <a:t>TheRobotKnows / TheRobotLearns</a:t>
            </a:r>
          </a:p>
        </p:txBody>
      </p:sp>
      <p:sp>
        <p:nvSpPr>
          <p:cNvPr id="19" name="tam-desc-1">
            <a:extLst>
              <a:ext uri="{FF2B5EF4-FFF2-40B4-BE49-F238E27FC236}">
                <a16:creationId xmlns:a16="http://schemas.microsoft.com/office/drawing/2014/main" id="{CC2BE178-D6F1-4E53-AEF9-875B9E5BB51C}"/>
              </a:ext>
            </a:extLst>
          </p:cNvPr>
          <p:cNvSpPr>
            <a:spLocks noGrp="1"/>
          </p:cNvSpPr>
          <p:nvPr/>
        </p:nvSpPr>
        <p:spPr>
          <a:xfrm>
            <a:off x="5753100" y="3800475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990" b="0">
                <a:solidFill>
                  <a:srgbClr val="687078"/>
                </a:solidFill>
              </a:defRPr>
            </a:pPr>
            <a:r>
              <a:rPr sz="990" b="0">
                <a:solidFill>
                  <a:srgbClr val="687078"/>
                </a:solidFill>
              </a:rPr>
              <a:t>Knowledge bases, training, exams, and human-facing learning tools.</a:t>
            </a:r>
          </a:p>
        </p:txBody>
      </p:sp>
      <p:sp>
        <p:nvSpPr>
          <p:cNvPr id="20" name="tam-row-1">
            <a:extLst>
              <a:ext uri="{FF2B5EF4-FFF2-40B4-BE49-F238E27FC236}">
                <a16:creationId xmlns:a16="http://schemas.microsoft.com/office/drawing/2014/main" id="{A81766F4-947F-4B3D-B72C-DF47E4EE4709}"/>
              </a:ext>
            </a:extLst>
          </p:cNvPr>
          <p:cNvSpPr>
            <a:spLocks noGrp="1"/>
          </p:cNvSpPr>
          <p:nvPr/>
        </p:nvSpPr>
        <p:spPr>
          <a:xfrm>
            <a:off x="1123950" y="4229100"/>
            <a:ext cx="75057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am-color-2">
            <a:extLst>
              <a:ext uri="{FF2B5EF4-FFF2-40B4-BE49-F238E27FC236}">
                <a16:creationId xmlns:a16="http://schemas.microsoft.com/office/drawing/2014/main" id="{6DA46C6D-EFC1-470D-97A0-149E21EEECC7}"/>
              </a:ext>
            </a:extLst>
          </p:cNvPr>
          <p:cNvSpPr>
            <a:spLocks noGrp="1"/>
          </p:cNvSpPr>
          <p:nvPr/>
        </p:nvSpPr>
        <p:spPr>
          <a:xfrm>
            <a:off x="914400" y="4381500"/>
            <a:ext cx="47625" cy="342900"/>
          </a:xfrm>
          <a:prstGeom prst="roundRect">
            <a:avLst>
              <a:gd name="adj" fmla="val 40000"/>
            </a:avLst>
          </a:prstGeom>
          <a:solidFill>
            <a:srgbClr val="B54A42"/>
          </a:solidFill>
          <a:ln w="9525">
            <a:solidFill>
              <a:srgbClr val="B54A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am-market-2">
            <a:extLst>
              <a:ext uri="{FF2B5EF4-FFF2-40B4-BE49-F238E27FC236}">
                <a16:creationId xmlns:a16="http://schemas.microsoft.com/office/drawing/2014/main" id="{C5030517-9D82-4648-8809-A9E92F261A97}"/>
              </a:ext>
            </a:extLst>
          </p:cNvPr>
          <p:cNvSpPr>
            <a:spLocks noGrp="1"/>
          </p:cNvSpPr>
          <p:nvPr/>
        </p:nvSpPr>
        <p:spPr>
          <a:xfrm>
            <a:off x="1123950" y="4343400"/>
            <a:ext cx="1600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13" b="1">
                <a:solidFill>
                  <a:srgbClr val="111315"/>
                </a:solidFill>
              </a:defRPr>
            </a:pPr>
            <a:r>
              <a:rPr sz="1313" b="1">
                <a:solidFill>
                  <a:srgbClr val="111315"/>
                </a:solidFill>
              </a:rPr>
              <a:t>AI security + evals</a:t>
            </a:r>
          </a:p>
        </p:txBody>
      </p:sp>
      <p:sp>
        <p:nvSpPr>
          <p:cNvPr id="23" name="tam-size-2">
            <a:extLst>
              <a:ext uri="{FF2B5EF4-FFF2-40B4-BE49-F238E27FC236}">
                <a16:creationId xmlns:a16="http://schemas.microsoft.com/office/drawing/2014/main" id="{465D0F25-54B9-492D-9AAF-F0C33AD2D762}"/>
              </a:ext>
            </a:extLst>
          </p:cNvPr>
          <p:cNvSpPr>
            <a:spLocks noGrp="1"/>
          </p:cNvSpPr>
          <p:nvPr/>
        </p:nvSpPr>
        <p:spPr>
          <a:xfrm>
            <a:off x="2952750" y="4352925"/>
            <a:ext cx="1790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63" b="1">
                <a:solidFill>
                  <a:srgbClr val="B54A42"/>
                </a:solidFill>
              </a:defRPr>
            </a:pPr>
            <a:r>
              <a:rPr sz="863" b="1">
                <a:solidFill>
                  <a:srgbClr val="B54A42"/>
                </a:solidFill>
              </a:rPr>
              <a:t>$93B+ AI security by 2030</a:t>
            </a:r>
          </a:p>
        </p:txBody>
      </p:sp>
      <p:sp>
        <p:nvSpPr>
          <p:cNvPr id="24" name="tam-products-2">
            <a:extLst>
              <a:ext uri="{FF2B5EF4-FFF2-40B4-BE49-F238E27FC236}">
                <a16:creationId xmlns:a16="http://schemas.microsoft.com/office/drawing/2014/main" id="{F7E38BE0-8326-485B-8B17-18B8EE478045}"/>
              </a:ext>
            </a:extLst>
          </p:cNvPr>
          <p:cNvSpPr>
            <a:spLocks noGrp="1"/>
          </p:cNvSpPr>
          <p:nvPr/>
        </p:nvSpPr>
        <p:spPr>
          <a:xfrm>
            <a:off x="2952750" y="4543425"/>
            <a:ext cx="2305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95" b="1">
                <a:solidFill>
                  <a:srgbClr val="687078"/>
                </a:solidFill>
              </a:defRPr>
            </a:pPr>
            <a:r>
              <a:rPr sz="795" b="1">
                <a:solidFill>
                  <a:srgbClr val="687078"/>
                </a:solidFill>
              </a:rPr>
              <a:t>Codefre.sh / JailbreakingSite</a:t>
            </a:r>
          </a:p>
        </p:txBody>
      </p:sp>
      <p:sp>
        <p:nvSpPr>
          <p:cNvPr id="25" name="tam-desc-2">
            <a:extLst>
              <a:ext uri="{FF2B5EF4-FFF2-40B4-BE49-F238E27FC236}">
                <a16:creationId xmlns:a16="http://schemas.microsoft.com/office/drawing/2014/main" id="{D861F10C-0DB1-401D-AF90-2FFCAA69F6EB}"/>
              </a:ext>
            </a:extLst>
          </p:cNvPr>
          <p:cNvSpPr>
            <a:spLocks noGrp="1"/>
          </p:cNvSpPr>
          <p:nvPr/>
        </p:nvSpPr>
        <p:spPr>
          <a:xfrm>
            <a:off x="5753100" y="4352925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990" b="0">
                <a:solidFill>
                  <a:srgbClr val="687078"/>
                </a:solidFill>
              </a:defRPr>
            </a:pPr>
            <a:r>
              <a:rPr sz="990" b="0">
                <a:solidFill>
                  <a:srgbClr val="687078"/>
                </a:solidFill>
              </a:rPr>
              <a:t>LLM hardening, site evaluation, quality scoring, and recurring scans.</a:t>
            </a:r>
          </a:p>
        </p:txBody>
      </p:sp>
      <p:sp>
        <p:nvSpPr>
          <p:cNvPr id="26" name="tam-row-2">
            <a:extLst>
              <a:ext uri="{FF2B5EF4-FFF2-40B4-BE49-F238E27FC236}">
                <a16:creationId xmlns:a16="http://schemas.microsoft.com/office/drawing/2014/main" id="{45905EBB-E4EB-4C78-A044-E7361BC03C32}"/>
              </a:ext>
            </a:extLst>
          </p:cNvPr>
          <p:cNvSpPr>
            <a:spLocks noGrp="1"/>
          </p:cNvSpPr>
          <p:nvPr/>
        </p:nvSpPr>
        <p:spPr>
          <a:xfrm>
            <a:off x="1123950" y="4781550"/>
            <a:ext cx="75057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am-color-3">
            <a:extLst>
              <a:ext uri="{FF2B5EF4-FFF2-40B4-BE49-F238E27FC236}">
                <a16:creationId xmlns:a16="http://schemas.microsoft.com/office/drawing/2014/main" id="{A82DE872-0EA6-40BA-BE0A-FF9867F45FDF}"/>
              </a:ext>
            </a:extLst>
          </p:cNvPr>
          <p:cNvSpPr>
            <a:spLocks noGrp="1"/>
          </p:cNvSpPr>
          <p:nvPr/>
        </p:nvSpPr>
        <p:spPr>
          <a:xfrm>
            <a:off x="914400" y="4933950"/>
            <a:ext cx="47625" cy="342900"/>
          </a:xfrm>
          <a:prstGeom prst="roundRect">
            <a:avLst>
              <a:gd name="adj" fmla="val 40000"/>
            </a:avLst>
          </a:prstGeom>
          <a:solidFill>
            <a:srgbClr val="4F8F66"/>
          </a:solidFill>
          <a:ln w="9525">
            <a:solidFill>
              <a:srgbClr val="4F8F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am-market-3">
            <a:extLst>
              <a:ext uri="{FF2B5EF4-FFF2-40B4-BE49-F238E27FC236}">
                <a16:creationId xmlns:a16="http://schemas.microsoft.com/office/drawing/2014/main" id="{81742D2A-0AC6-436E-BBA9-F1800D8C307F}"/>
              </a:ext>
            </a:extLst>
          </p:cNvPr>
          <p:cNvSpPr>
            <a:spLocks noGrp="1"/>
          </p:cNvSpPr>
          <p:nvPr/>
        </p:nvSpPr>
        <p:spPr>
          <a:xfrm>
            <a:off x="1123950" y="4895850"/>
            <a:ext cx="1600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13" b="1">
                <a:solidFill>
                  <a:srgbClr val="111315"/>
                </a:solidFill>
              </a:defRPr>
            </a:pPr>
            <a:r>
              <a:rPr sz="1313" b="1">
                <a:solidFill>
                  <a:srgbClr val="111315"/>
                </a:solidFill>
              </a:rPr>
              <a:t>Agent utilities</a:t>
            </a:r>
          </a:p>
        </p:txBody>
      </p:sp>
      <p:sp>
        <p:nvSpPr>
          <p:cNvPr id="29" name="tam-size-3">
            <a:extLst>
              <a:ext uri="{FF2B5EF4-FFF2-40B4-BE49-F238E27FC236}">
                <a16:creationId xmlns:a16="http://schemas.microsoft.com/office/drawing/2014/main" id="{A7465C0F-6D37-46ED-9C49-BD10E3106A81}"/>
              </a:ext>
            </a:extLst>
          </p:cNvPr>
          <p:cNvSpPr>
            <a:spLocks noGrp="1"/>
          </p:cNvSpPr>
          <p:nvPr/>
        </p:nvSpPr>
        <p:spPr>
          <a:xfrm>
            <a:off x="2952750" y="4905375"/>
            <a:ext cx="1790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63" b="1">
                <a:solidFill>
                  <a:srgbClr val="4F8F66"/>
                </a:solidFill>
              </a:defRPr>
            </a:pPr>
            <a:r>
              <a:rPr sz="863" b="1">
                <a:solidFill>
                  <a:srgbClr val="4F8F66"/>
                </a:solidFill>
              </a:rPr>
              <a:t>$1.8T AI market by 2030</a:t>
            </a:r>
          </a:p>
        </p:txBody>
      </p:sp>
      <p:sp>
        <p:nvSpPr>
          <p:cNvPr id="30" name="tam-products-3">
            <a:extLst>
              <a:ext uri="{FF2B5EF4-FFF2-40B4-BE49-F238E27FC236}">
                <a16:creationId xmlns:a16="http://schemas.microsoft.com/office/drawing/2014/main" id="{5BA23B96-621C-4CB5-AF8E-10FAB2E31B8D}"/>
              </a:ext>
            </a:extLst>
          </p:cNvPr>
          <p:cNvSpPr>
            <a:spLocks noGrp="1"/>
          </p:cNvSpPr>
          <p:nvPr/>
        </p:nvSpPr>
        <p:spPr>
          <a:xfrm>
            <a:off x="2952750" y="5095875"/>
            <a:ext cx="2305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95" b="1">
                <a:solidFill>
                  <a:srgbClr val="687078"/>
                </a:solidFill>
              </a:defRPr>
            </a:pPr>
            <a:r>
              <a:rPr sz="795" b="1">
                <a:solidFill>
                  <a:srgbClr val="687078"/>
                </a:solidFill>
              </a:rPr>
              <a:t>Remote Agent / llm-toolkit / tobor.locker</a:t>
            </a:r>
          </a:p>
        </p:txBody>
      </p:sp>
      <p:sp>
        <p:nvSpPr>
          <p:cNvPr id="31" name="tam-desc-3">
            <a:extLst>
              <a:ext uri="{FF2B5EF4-FFF2-40B4-BE49-F238E27FC236}">
                <a16:creationId xmlns:a16="http://schemas.microsoft.com/office/drawing/2014/main" id="{BBF288FC-B4D2-40E1-A241-A9DE5CE5E1CE}"/>
              </a:ext>
            </a:extLst>
          </p:cNvPr>
          <p:cNvSpPr>
            <a:spLocks noGrp="1"/>
          </p:cNvSpPr>
          <p:nvPr/>
        </p:nvSpPr>
        <p:spPr>
          <a:xfrm>
            <a:off x="5753100" y="4905375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990" b="0">
                <a:solidFill>
                  <a:srgbClr val="687078"/>
                </a:solidFill>
              </a:defRPr>
            </a:pPr>
            <a:r>
              <a:rPr sz="990" b="0">
                <a:solidFill>
                  <a:srgbClr val="687078"/>
                </a:solidFill>
              </a:rPr>
              <a:t>Sellable tools that make agent workflows more useful and reliable.</a:t>
            </a:r>
          </a:p>
        </p:txBody>
      </p:sp>
      <p:sp>
        <p:nvSpPr>
          <p:cNvPr id="32" name="tam-row-3">
            <a:extLst>
              <a:ext uri="{FF2B5EF4-FFF2-40B4-BE49-F238E27FC236}">
                <a16:creationId xmlns:a16="http://schemas.microsoft.com/office/drawing/2014/main" id="{E733FA14-994B-4F3B-91BA-4B233C738495}"/>
              </a:ext>
            </a:extLst>
          </p:cNvPr>
          <p:cNvSpPr>
            <a:spLocks noGrp="1"/>
          </p:cNvSpPr>
          <p:nvPr/>
        </p:nvSpPr>
        <p:spPr>
          <a:xfrm>
            <a:off x="1123950" y="5334000"/>
            <a:ext cx="75057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am-color-4">
            <a:extLst>
              <a:ext uri="{FF2B5EF4-FFF2-40B4-BE49-F238E27FC236}">
                <a16:creationId xmlns:a16="http://schemas.microsoft.com/office/drawing/2014/main" id="{9B7718EC-0A17-4E8D-947D-FBE4D5F3BF1B}"/>
              </a:ext>
            </a:extLst>
          </p:cNvPr>
          <p:cNvSpPr>
            <a:spLocks noGrp="1"/>
          </p:cNvSpPr>
          <p:nvPr/>
        </p:nvSpPr>
        <p:spPr>
          <a:xfrm>
            <a:off x="914400" y="5486400"/>
            <a:ext cx="47625" cy="342900"/>
          </a:xfrm>
          <a:prstGeom prst="roundRect">
            <a:avLst>
              <a:gd name="adj" fmla="val 40000"/>
            </a:avLst>
          </a:prstGeom>
          <a:solidFill>
            <a:srgbClr val="B89145"/>
          </a:solidFill>
          <a:ln w="9525">
            <a:solidFill>
              <a:srgbClr val="B891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am-market-4">
            <a:extLst>
              <a:ext uri="{FF2B5EF4-FFF2-40B4-BE49-F238E27FC236}">
                <a16:creationId xmlns:a16="http://schemas.microsoft.com/office/drawing/2014/main" id="{E8B342A9-7B2D-47E9-A5B5-8EB2A4EDEEEF}"/>
              </a:ext>
            </a:extLst>
          </p:cNvPr>
          <p:cNvSpPr>
            <a:spLocks noGrp="1"/>
          </p:cNvSpPr>
          <p:nvPr/>
        </p:nvSpPr>
        <p:spPr>
          <a:xfrm>
            <a:off x="1123950" y="5448300"/>
            <a:ext cx="1600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13" b="1">
                <a:solidFill>
                  <a:srgbClr val="111315"/>
                </a:solidFill>
              </a:defRPr>
            </a:pPr>
            <a:r>
              <a:rPr sz="1313" b="1">
                <a:solidFill>
                  <a:srgbClr val="111315"/>
                </a:solidFill>
              </a:rPr>
              <a:t>Entertainment</a:t>
            </a:r>
          </a:p>
        </p:txBody>
      </p:sp>
      <p:sp>
        <p:nvSpPr>
          <p:cNvPr id="35" name="tam-size-4">
            <a:extLst>
              <a:ext uri="{FF2B5EF4-FFF2-40B4-BE49-F238E27FC236}">
                <a16:creationId xmlns:a16="http://schemas.microsoft.com/office/drawing/2014/main" id="{9AF233BA-44C8-4B01-866A-33A3E4C6A4D0}"/>
              </a:ext>
            </a:extLst>
          </p:cNvPr>
          <p:cNvSpPr>
            <a:spLocks noGrp="1"/>
          </p:cNvSpPr>
          <p:nvPr/>
        </p:nvSpPr>
        <p:spPr>
          <a:xfrm>
            <a:off x="2952750" y="5457825"/>
            <a:ext cx="17907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63" b="1">
                <a:solidFill>
                  <a:srgbClr val="B89145"/>
                </a:solidFill>
              </a:defRPr>
            </a:pPr>
            <a:r>
              <a:rPr sz="863" b="1">
                <a:solidFill>
                  <a:srgbClr val="B89145"/>
                </a:solidFill>
              </a:rPr>
              <a:t>$498B games by 2033</a:t>
            </a:r>
          </a:p>
        </p:txBody>
      </p:sp>
      <p:sp>
        <p:nvSpPr>
          <p:cNvPr id="36" name="tam-products-4">
            <a:extLst>
              <a:ext uri="{FF2B5EF4-FFF2-40B4-BE49-F238E27FC236}">
                <a16:creationId xmlns:a16="http://schemas.microsoft.com/office/drawing/2014/main" id="{559E97D2-EE4D-4520-B678-EFF07133C46C}"/>
              </a:ext>
            </a:extLst>
          </p:cNvPr>
          <p:cNvSpPr>
            <a:spLocks noGrp="1"/>
          </p:cNvSpPr>
          <p:nvPr/>
        </p:nvSpPr>
        <p:spPr>
          <a:xfrm>
            <a:off x="2952750" y="5648325"/>
            <a:ext cx="23050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95" b="1">
                <a:solidFill>
                  <a:srgbClr val="687078"/>
                </a:solidFill>
              </a:defRPr>
            </a:pPr>
            <a:r>
              <a:rPr sz="795" b="1">
                <a:solidFill>
                  <a:srgbClr val="687078"/>
                </a:solidFill>
              </a:rPr>
              <a:t>AI Fighter / NoizuRPG / Blade of Eternity</a:t>
            </a:r>
          </a:p>
        </p:txBody>
      </p:sp>
      <p:sp>
        <p:nvSpPr>
          <p:cNvPr id="37" name="tam-desc-4">
            <a:extLst>
              <a:ext uri="{FF2B5EF4-FFF2-40B4-BE49-F238E27FC236}">
                <a16:creationId xmlns:a16="http://schemas.microsoft.com/office/drawing/2014/main" id="{1A8EFBDC-7A83-4D3E-86BA-FCBA4F35D77B}"/>
              </a:ext>
            </a:extLst>
          </p:cNvPr>
          <p:cNvSpPr>
            <a:spLocks noGrp="1"/>
          </p:cNvSpPr>
          <p:nvPr/>
        </p:nvSpPr>
        <p:spPr>
          <a:xfrm>
            <a:off x="5753100" y="5457825"/>
            <a:ext cx="27241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990" b="0">
                <a:solidFill>
                  <a:srgbClr val="687078"/>
                </a:solidFill>
              </a:defRPr>
            </a:pPr>
            <a:r>
              <a:rPr sz="990" b="0">
                <a:solidFill>
                  <a:srgbClr val="687078"/>
                </a:solidFill>
              </a:rPr>
              <a:t>AI-backed games, RPG engines, accessibility-first text games, and media experiments.</a:t>
            </a:r>
          </a:p>
        </p:txBody>
      </p:sp>
      <p:sp>
        <p:nvSpPr>
          <p:cNvPr id="38" name="tam-row-4">
            <a:extLst>
              <a:ext uri="{FF2B5EF4-FFF2-40B4-BE49-F238E27FC236}">
                <a16:creationId xmlns:a16="http://schemas.microsoft.com/office/drawing/2014/main" id="{C30AEF4A-4827-47A5-8DC9-F0C4661D91D0}"/>
              </a:ext>
            </a:extLst>
          </p:cNvPr>
          <p:cNvSpPr>
            <a:spLocks noGrp="1"/>
          </p:cNvSpPr>
          <p:nvPr/>
        </p:nvSpPr>
        <p:spPr>
          <a:xfrm>
            <a:off x="1123950" y="5886450"/>
            <a:ext cx="75057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am-note">
            <a:extLst>
              <a:ext uri="{FF2B5EF4-FFF2-40B4-BE49-F238E27FC236}">
                <a16:creationId xmlns:a16="http://schemas.microsoft.com/office/drawing/2014/main" id="{098B71FB-A4E5-4660-B662-AB28FA8C529F}"/>
              </a:ext>
            </a:extLst>
          </p:cNvPr>
          <p:cNvSpPr>
            <a:spLocks noGrp="1"/>
          </p:cNvSpPr>
          <p:nvPr/>
        </p:nvSpPr>
        <p:spPr>
          <a:xfrm>
            <a:off x="8915400" y="5676900"/>
            <a:ext cx="2419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40" b="0">
                <a:solidFill>
                  <a:srgbClr val="687078"/>
                </a:solidFill>
              </a:defRPr>
            </a:pPr>
            <a:r>
              <a:rPr sz="840" b="0">
                <a:solidFill>
                  <a:srgbClr val="687078"/>
                </a:solidFill>
              </a:rPr>
              <a:t>Directional references; markets overlap and are not summed.</a:t>
            </a:r>
          </a:p>
        </p:txBody>
      </p:sp>
      <p:sp>
        <p:nvSpPr>
          <p:cNvPr id="40" name="margin-rule-Option surface">
            <a:extLst>
              <a:ext uri="{FF2B5EF4-FFF2-40B4-BE49-F238E27FC236}">
                <a16:creationId xmlns:a16="http://schemas.microsoft.com/office/drawing/2014/main" id="{38C518C3-FD73-45A9-A0F0-5325DBFB23FC}"/>
              </a:ext>
            </a:extLst>
          </p:cNvPr>
          <p:cNvSpPr>
            <a:spLocks noGrp="1"/>
          </p:cNvSpPr>
          <p:nvPr/>
        </p:nvSpPr>
        <p:spPr>
          <a:xfrm>
            <a:off x="8915400" y="3105150"/>
            <a:ext cx="1866900" cy="0"/>
          </a:xfrm>
          <a:prstGeom prst="line">
            <a:avLst/>
          </a:prstGeom>
          <a:noFill/>
          <a:ln w="19050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margin-title-Option surface">
            <a:extLst>
              <a:ext uri="{FF2B5EF4-FFF2-40B4-BE49-F238E27FC236}">
                <a16:creationId xmlns:a16="http://schemas.microsoft.com/office/drawing/2014/main" id="{E37D3808-6BDB-401D-B752-BCCFDA7D7DD7}"/>
              </a:ext>
            </a:extLst>
          </p:cNvPr>
          <p:cNvSpPr>
            <a:spLocks noGrp="1"/>
          </p:cNvSpPr>
          <p:nvPr/>
        </p:nvSpPr>
        <p:spPr>
          <a:xfrm>
            <a:off x="8915400" y="3276600"/>
            <a:ext cx="2190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111315"/>
                </a:solidFill>
              </a:defRPr>
            </a:pPr>
            <a:r>
              <a:rPr sz="2175" b="1">
                <a:solidFill>
                  <a:srgbClr val="111315"/>
                </a:solidFill>
              </a:rPr>
              <a:t>Option surface</a:t>
            </a:r>
          </a:p>
        </p:txBody>
      </p:sp>
      <p:sp>
        <p:nvSpPr>
          <p:cNvPr id="42" name="margin-body-Option surface">
            <a:extLst>
              <a:ext uri="{FF2B5EF4-FFF2-40B4-BE49-F238E27FC236}">
                <a16:creationId xmlns:a16="http://schemas.microsoft.com/office/drawing/2014/main" id="{F315DE03-17E5-4E3E-BF38-4DAEF72A2EAB}"/>
              </a:ext>
            </a:extLst>
          </p:cNvPr>
          <p:cNvSpPr>
            <a:spLocks noGrp="1"/>
          </p:cNvSpPr>
          <p:nvPr/>
        </p:nvSpPr>
        <p:spPr>
          <a:xfrm>
            <a:off x="8934450" y="4019550"/>
            <a:ext cx="21145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125" b="0">
                <a:solidFill>
                  <a:srgbClr val="687078"/>
                </a:solidFill>
              </a:defRPr>
            </a:pPr>
            <a:r>
              <a:rPr sz="1125" b="0">
                <a:solidFill>
                  <a:srgbClr val="687078"/>
                </a:solidFill>
              </a:rPr>
              <a:t>A venture lab is not capped by its first prototypes; winners can fall into larger SaaS, social, entertainment, content, and infrastructure markets.</a:t>
            </a:r>
          </a:p>
        </p:txBody>
      </p:sp>
    </p:spTree>
    <p:extLst>
      <p:ext uri="{BB962C8B-B14F-4D97-AF65-F5344CB8AC3E}">
        <p14:creationId xmlns:p14="http://schemas.microsoft.com/office/powerpoint/2010/main" val="862233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op-mark">
            <a:extLst>
              <a:ext uri="{FF2B5EF4-FFF2-40B4-BE49-F238E27FC236}">
                <a16:creationId xmlns:a16="http://schemas.microsoft.com/office/drawing/2014/main" id="{0E4A44C4-E765-47ED-BCCE-297879EC2F7A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39054CAD-3962-40DA-A31E-A03737DFA30A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footer-left-5">
            <a:extLst>
              <a:ext uri="{FF2B5EF4-FFF2-40B4-BE49-F238E27FC236}">
                <a16:creationId xmlns:a16="http://schemas.microsoft.com/office/drawing/2014/main" id="{7F7E6BFE-15F6-4194-B216-158DC1A14CAB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4" name="footer-right-5">
            <a:extLst>
              <a:ext uri="{FF2B5EF4-FFF2-40B4-BE49-F238E27FC236}">
                <a16:creationId xmlns:a16="http://schemas.microsoft.com/office/drawing/2014/main" id="{C6C145D5-DD17-43A7-8B48-FCBA5E3EA62D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05</a:t>
            </a:r>
          </a:p>
        </p:txBody>
      </p:sp>
      <p:sp>
        <p:nvSpPr>
          <p:cNvPr id="5" name="kicker">
            <a:extLst>
              <a:ext uri="{FF2B5EF4-FFF2-40B4-BE49-F238E27FC236}">
                <a16:creationId xmlns:a16="http://schemas.microsoft.com/office/drawing/2014/main" id="{E6B4BB92-47FA-47B3-A54D-E0920F09F458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THE FLYWHEEL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C8306C74-B318-4AA1-865D-907E6A8A37B4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2000"/>
              </a:lnSpc>
              <a:buNone/>
              <a:defRPr sz="3000" b="1">
                <a:solidFill>
                  <a:srgbClr val="111315"/>
                </a:solidFill>
              </a:defRPr>
            </a:pPr>
            <a:r>
              <a:rPr sz="3000" b="1">
                <a:solidFill>
                  <a:srgbClr val="111315"/>
                </a:solidFill>
              </a:rPr>
              <a:t>Plan. Make. Evaluate. Market. Listen. Repeat.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3175A661-ECAF-4F43-9E71-B0CEA0FA5A4F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809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687078"/>
                </a:solidFill>
              </a:defRPr>
            </a:pPr>
            <a:r>
              <a:rPr sz="1350" b="0">
                <a:solidFill>
                  <a:srgbClr val="687078"/>
                </a:solidFill>
              </a:rPr>
              <a:t>Human-facing tools and internal agent memory support the loop, but the loop itself is market validation.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19150" y="2730012"/>
            <a:ext cx="7239000" cy="3341077"/>
          </a:xfrm>
          <a:prstGeom prst="rect">
            <a:avLst/>
          </a:prstGeom>
        </p:spPr>
      </p:pic>
      <p:sp>
        <p:nvSpPr>
          <p:cNvPr id="9" name="margin-rule-Velocity compounds">
            <a:extLst>
              <a:ext uri="{FF2B5EF4-FFF2-40B4-BE49-F238E27FC236}">
                <a16:creationId xmlns:a16="http://schemas.microsoft.com/office/drawing/2014/main" id="{064416EF-1385-43FF-99B2-3193EFCEA0E0}"/>
              </a:ext>
            </a:extLst>
          </p:cNvPr>
          <p:cNvSpPr>
            <a:spLocks noGrp="1"/>
          </p:cNvSpPr>
          <p:nvPr/>
        </p:nvSpPr>
        <p:spPr>
          <a:xfrm>
            <a:off x="8572500" y="3105150"/>
            <a:ext cx="1866900" cy="0"/>
          </a:xfrm>
          <a:prstGeom prst="line">
            <a:avLst/>
          </a:prstGeom>
          <a:noFill/>
          <a:ln w="19050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margin-title-Velocity compounds">
            <a:extLst>
              <a:ext uri="{FF2B5EF4-FFF2-40B4-BE49-F238E27FC236}">
                <a16:creationId xmlns:a16="http://schemas.microsoft.com/office/drawing/2014/main" id="{9DA13C7C-0FC8-48AA-9550-64542DC1FEE5}"/>
              </a:ext>
            </a:extLst>
          </p:cNvPr>
          <p:cNvSpPr>
            <a:spLocks noGrp="1"/>
          </p:cNvSpPr>
          <p:nvPr/>
        </p:nvSpPr>
        <p:spPr>
          <a:xfrm>
            <a:off x="8572500" y="3276600"/>
            <a:ext cx="2190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111315"/>
                </a:solidFill>
              </a:defRPr>
            </a:pPr>
            <a:r>
              <a:rPr sz="2175" b="1">
                <a:solidFill>
                  <a:srgbClr val="111315"/>
                </a:solidFill>
              </a:rPr>
              <a:t>Velocity compounds</a:t>
            </a:r>
          </a:p>
        </p:txBody>
      </p:sp>
      <p:sp>
        <p:nvSpPr>
          <p:cNvPr id="11" name="margin-body-Velocity compounds">
            <a:extLst>
              <a:ext uri="{FF2B5EF4-FFF2-40B4-BE49-F238E27FC236}">
                <a16:creationId xmlns:a16="http://schemas.microsoft.com/office/drawing/2014/main" id="{A4B895F1-3E44-49EB-9AAB-EA3A65EB6438}"/>
              </a:ext>
            </a:extLst>
          </p:cNvPr>
          <p:cNvSpPr>
            <a:spLocks noGrp="1"/>
          </p:cNvSpPr>
          <p:nvPr/>
        </p:nvSpPr>
        <p:spPr>
          <a:xfrm>
            <a:off x="8591550" y="4019550"/>
            <a:ext cx="21145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125" b="0">
                <a:solidFill>
                  <a:srgbClr val="687078"/>
                </a:solidFill>
              </a:defRPr>
            </a:pPr>
            <a:r>
              <a:rPr sz="1125" b="0">
                <a:solidFill>
                  <a:srgbClr val="687078"/>
                </a:solidFill>
              </a:rPr>
              <a:t>Concept to market evidence in hours or days.</a:t>
            </a:r>
          </a:p>
        </p:txBody>
      </p:sp>
    </p:spTree>
    <p:extLst>
      <p:ext uri="{BB962C8B-B14F-4D97-AF65-F5344CB8AC3E}">
        <p14:creationId xmlns:p14="http://schemas.microsoft.com/office/powerpoint/2010/main" val="623027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op-mark">
            <a:extLst>
              <a:ext uri="{FF2B5EF4-FFF2-40B4-BE49-F238E27FC236}">
                <a16:creationId xmlns:a16="http://schemas.microsoft.com/office/drawing/2014/main" id="{EF47B0ED-2726-4125-8E3D-C568E19C04B1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4AEFFC54-9E08-4B35-8F72-BD0479D03D57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footer-left-6">
            <a:extLst>
              <a:ext uri="{FF2B5EF4-FFF2-40B4-BE49-F238E27FC236}">
                <a16:creationId xmlns:a16="http://schemas.microsoft.com/office/drawing/2014/main" id="{CCFCBF93-792A-479F-AE98-1C631751B243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4" name="footer-right-6">
            <a:extLst>
              <a:ext uri="{FF2B5EF4-FFF2-40B4-BE49-F238E27FC236}">
                <a16:creationId xmlns:a16="http://schemas.microsoft.com/office/drawing/2014/main" id="{9DCAAF0B-9A81-421D-A6EF-F2128A4F677F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06</a:t>
            </a:r>
          </a:p>
        </p:txBody>
      </p:sp>
      <p:sp>
        <p:nvSpPr>
          <p:cNvPr id="5" name="kicker">
            <a:extLst>
              <a:ext uri="{FF2B5EF4-FFF2-40B4-BE49-F238E27FC236}">
                <a16:creationId xmlns:a16="http://schemas.microsoft.com/office/drawing/2014/main" id="{6558867D-7BEA-4BDB-93AC-4472DB172FE4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FIRST VALIDATION WAVE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9E5AFA5-1496-4BA4-BC1E-24406CD50569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2000"/>
              </a:lnSpc>
              <a:buNone/>
              <a:defRPr sz="3000" b="1">
                <a:solidFill>
                  <a:srgbClr val="111315"/>
                </a:solidFill>
              </a:defRPr>
            </a:pPr>
            <a:r>
              <a:rPr sz="3000" b="1">
                <a:solidFill>
                  <a:srgbClr val="111315"/>
                </a:solidFill>
              </a:rPr>
              <a:t>Four lanes expose where the lab has the strongest right to win.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9860CB37-C717-4724-921C-F1DEDAB9DF86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809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687078"/>
                </a:solidFill>
              </a:defRPr>
            </a:pPr>
            <a:r>
              <a:rPr sz="1350" b="0">
                <a:solidFill>
                  <a:srgbClr val="687078"/>
                </a:solidFill>
              </a:rPr>
              <a:t>The portfolio deck holds product-level diligence. The pitch deck focuses on why the first wave can expose demand, platform leverage, and spinout candidates quickly.</a:t>
            </a:r>
          </a:p>
        </p:txBody>
      </p:sp>
      <p:sp>
        <p:nvSpPr>
          <p:cNvPr id="8" name="lane-top-0">
            <a:extLst>
              <a:ext uri="{FF2B5EF4-FFF2-40B4-BE49-F238E27FC236}">
                <a16:creationId xmlns:a16="http://schemas.microsoft.com/office/drawing/2014/main" id="{274DB661-7CA5-4594-8DB2-AF964F45E4D2}"/>
              </a:ext>
            </a:extLst>
          </p:cNvPr>
          <p:cNvSpPr>
            <a:spLocks noGrp="1"/>
          </p:cNvSpPr>
          <p:nvPr/>
        </p:nvSpPr>
        <p:spPr>
          <a:xfrm>
            <a:off x="914400" y="3067050"/>
            <a:ext cx="3333750" cy="0"/>
          </a:xfrm>
          <a:prstGeom prst="line">
            <a:avLst/>
          </a:prstGeom>
          <a:noFill/>
          <a:ln w="28575">
            <a:solidFill>
              <a:srgbClr val="4F8F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lane-num-0">
            <a:extLst>
              <a:ext uri="{FF2B5EF4-FFF2-40B4-BE49-F238E27FC236}">
                <a16:creationId xmlns:a16="http://schemas.microsoft.com/office/drawing/2014/main" id="{5057C1DA-5555-4637-B7BD-160CB331A358}"/>
              </a:ext>
            </a:extLst>
          </p:cNvPr>
          <p:cNvSpPr>
            <a:spLocks noGrp="1"/>
          </p:cNvSpPr>
          <p:nvPr/>
        </p:nvSpPr>
        <p:spPr>
          <a:xfrm>
            <a:off x="914400" y="3238500"/>
            <a:ext cx="419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13" b="1">
                <a:solidFill>
                  <a:srgbClr val="4F8F66"/>
                </a:solidFill>
              </a:defRPr>
            </a:pPr>
            <a:r>
              <a:rPr sz="1013" b="1">
                <a:solidFill>
                  <a:srgbClr val="4F8F66"/>
                </a:solidFill>
              </a:rPr>
              <a:t>01</a:t>
            </a:r>
          </a:p>
        </p:txBody>
      </p:sp>
      <p:sp>
        <p:nvSpPr>
          <p:cNvPr id="10" name="lane-title-0">
            <a:extLst>
              <a:ext uri="{FF2B5EF4-FFF2-40B4-BE49-F238E27FC236}">
                <a16:creationId xmlns:a16="http://schemas.microsoft.com/office/drawing/2014/main" id="{ACBABCEE-0633-423B-95AB-9642922D87B2}"/>
              </a:ext>
            </a:extLst>
          </p:cNvPr>
          <p:cNvSpPr>
            <a:spLocks noGrp="1"/>
          </p:cNvSpPr>
          <p:nvPr/>
        </p:nvSpPr>
        <p:spPr>
          <a:xfrm>
            <a:off x="1428750" y="31813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Paid utilities</a:t>
            </a:r>
          </a:p>
        </p:txBody>
      </p:sp>
      <p:sp>
        <p:nvSpPr>
          <p:cNvPr id="11" name="lane-products-0">
            <a:extLst>
              <a:ext uri="{FF2B5EF4-FFF2-40B4-BE49-F238E27FC236}">
                <a16:creationId xmlns:a16="http://schemas.microsoft.com/office/drawing/2014/main" id="{26B4073A-7D1C-4C3D-BD1F-E758B337FCF2}"/>
              </a:ext>
            </a:extLst>
          </p:cNvPr>
          <p:cNvSpPr>
            <a:spLocks noGrp="1"/>
          </p:cNvSpPr>
          <p:nvPr/>
        </p:nvSpPr>
        <p:spPr>
          <a:xfrm>
            <a:off x="1428750" y="3486150"/>
            <a:ext cx="2914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70" b="1">
                <a:solidFill>
                  <a:srgbClr val="4F8F66"/>
                </a:solidFill>
              </a:defRPr>
            </a:pPr>
            <a:r>
              <a:rPr sz="870" b="1">
                <a:solidFill>
                  <a:srgbClr val="4F8F66"/>
                </a:solidFill>
              </a:rPr>
              <a:t>llm-toolkit / Remote Agent / tobor.locker</a:t>
            </a:r>
          </a:p>
        </p:txBody>
      </p:sp>
      <p:sp>
        <p:nvSpPr>
          <p:cNvPr id="12" name="lane-why-0">
            <a:extLst>
              <a:ext uri="{FF2B5EF4-FFF2-40B4-BE49-F238E27FC236}">
                <a16:creationId xmlns:a16="http://schemas.microsoft.com/office/drawing/2014/main" id="{0B368296-8FD2-4815-B2C7-FE4F5BD6C47A}"/>
              </a:ext>
            </a:extLst>
          </p:cNvPr>
          <p:cNvSpPr>
            <a:spLocks noGrp="1"/>
          </p:cNvSpPr>
          <p:nvPr/>
        </p:nvSpPr>
        <p:spPr>
          <a:xfrm>
            <a:off x="1428750" y="3752850"/>
            <a:ext cx="30289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98" b="0">
                <a:solidFill>
                  <a:srgbClr val="687078"/>
                </a:solidFill>
              </a:defRPr>
            </a:pPr>
            <a:r>
              <a:rPr sz="998" b="0">
                <a:solidFill>
                  <a:srgbClr val="687078"/>
                </a:solidFill>
              </a:rPr>
              <a:t>Small, sellable tools make agents more useful inside the lab and can test immediate buyer intent.</a:t>
            </a:r>
          </a:p>
        </p:txBody>
      </p:sp>
      <p:sp>
        <p:nvSpPr>
          <p:cNvPr id="13" name="lane-kpi-0">
            <a:extLst>
              <a:ext uri="{FF2B5EF4-FFF2-40B4-BE49-F238E27FC236}">
                <a16:creationId xmlns:a16="http://schemas.microsoft.com/office/drawing/2014/main" id="{956A446F-31C3-493E-96F7-9B8F1CBDC59A}"/>
              </a:ext>
            </a:extLst>
          </p:cNvPr>
          <p:cNvSpPr>
            <a:spLocks noGrp="1"/>
          </p:cNvSpPr>
          <p:nvPr/>
        </p:nvSpPr>
        <p:spPr>
          <a:xfrm>
            <a:off x="1428750" y="4248150"/>
            <a:ext cx="3028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45" b="1">
                <a:solidFill>
                  <a:srgbClr val="111315"/>
                </a:solidFill>
              </a:defRPr>
            </a:pPr>
            <a:r>
              <a:rPr sz="945" b="1">
                <a:solidFill>
                  <a:srgbClr val="111315"/>
                </a:solidFill>
              </a:rPr>
              <a:t>activation, conversion, retention</a:t>
            </a:r>
          </a:p>
        </p:txBody>
      </p:sp>
      <p:sp>
        <p:nvSpPr>
          <p:cNvPr id="14" name="lane-bottom-0">
            <a:extLst>
              <a:ext uri="{FF2B5EF4-FFF2-40B4-BE49-F238E27FC236}">
                <a16:creationId xmlns:a16="http://schemas.microsoft.com/office/drawing/2014/main" id="{2F33466B-1306-4EA3-958B-16C9A2EDF141}"/>
              </a:ext>
            </a:extLst>
          </p:cNvPr>
          <p:cNvSpPr>
            <a:spLocks noGrp="1"/>
          </p:cNvSpPr>
          <p:nvPr/>
        </p:nvSpPr>
        <p:spPr>
          <a:xfrm>
            <a:off x="914400" y="4533900"/>
            <a:ext cx="33337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lane-top-1">
            <a:extLst>
              <a:ext uri="{FF2B5EF4-FFF2-40B4-BE49-F238E27FC236}">
                <a16:creationId xmlns:a16="http://schemas.microsoft.com/office/drawing/2014/main" id="{130005F1-4EFA-45AD-AE4A-4B5381090078}"/>
              </a:ext>
            </a:extLst>
          </p:cNvPr>
          <p:cNvSpPr>
            <a:spLocks noGrp="1"/>
          </p:cNvSpPr>
          <p:nvPr/>
        </p:nvSpPr>
        <p:spPr>
          <a:xfrm>
            <a:off x="4953000" y="3067050"/>
            <a:ext cx="3333750" cy="0"/>
          </a:xfrm>
          <a:prstGeom prst="line">
            <a:avLst/>
          </a:prstGeom>
          <a:noFill/>
          <a:ln w="28575">
            <a:solidFill>
              <a:srgbClr val="B54A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lane-num-1">
            <a:extLst>
              <a:ext uri="{FF2B5EF4-FFF2-40B4-BE49-F238E27FC236}">
                <a16:creationId xmlns:a16="http://schemas.microsoft.com/office/drawing/2014/main" id="{0A4A08E3-2828-43CF-823D-88A73B9722E3}"/>
              </a:ext>
            </a:extLst>
          </p:cNvPr>
          <p:cNvSpPr>
            <a:spLocks noGrp="1"/>
          </p:cNvSpPr>
          <p:nvPr/>
        </p:nvSpPr>
        <p:spPr>
          <a:xfrm>
            <a:off x="4953000" y="3238500"/>
            <a:ext cx="419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13" b="1">
                <a:solidFill>
                  <a:srgbClr val="B54A42"/>
                </a:solidFill>
              </a:defRPr>
            </a:pPr>
            <a:r>
              <a:rPr sz="1013" b="1">
                <a:solidFill>
                  <a:srgbClr val="B54A42"/>
                </a:solidFill>
              </a:rPr>
              <a:t>02</a:t>
            </a:r>
          </a:p>
        </p:txBody>
      </p:sp>
      <p:sp>
        <p:nvSpPr>
          <p:cNvPr id="17" name="lane-title-1">
            <a:extLst>
              <a:ext uri="{FF2B5EF4-FFF2-40B4-BE49-F238E27FC236}">
                <a16:creationId xmlns:a16="http://schemas.microsoft.com/office/drawing/2014/main" id="{61FA35A4-B249-4C07-8F83-472FBA8C2D30}"/>
              </a:ext>
            </a:extLst>
          </p:cNvPr>
          <p:cNvSpPr>
            <a:spLocks noGrp="1"/>
          </p:cNvSpPr>
          <p:nvPr/>
        </p:nvSpPr>
        <p:spPr>
          <a:xfrm>
            <a:off x="5467350" y="31813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SaaS products</a:t>
            </a:r>
          </a:p>
        </p:txBody>
      </p:sp>
      <p:sp>
        <p:nvSpPr>
          <p:cNvPr id="18" name="lane-products-1">
            <a:extLst>
              <a:ext uri="{FF2B5EF4-FFF2-40B4-BE49-F238E27FC236}">
                <a16:creationId xmlns:a16="http://schemas.microsoft.com/office/drawing/2014/main" id="{7882A7F8-2836-46F7-AC16-9258950F846C}"/>
              </a:ext>
            </a:extLst>
          </p:cNvPr>
          <p:cNvSpPr>
            <a:spLocks noGrp="1"/>
          </p:cNvSpPr>
          <p:nvPr/>
        </p:nvSpPr>
        <p:spPr>
          <a:xfrm>
            <a:off x="5467350" y="3486150"/>
            <a:ext cx="2914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70" b="1">
                <a:solidFill>
                  <a:srgbClr val="B54A42"/>
                </a:solidFill>
              </a:defRPr>
            </a:pPr>
            <a:r>
              <a:rPr sz="870" b="1">
                <a:solidFill>
                  <a:srgbClr val="B54A42"/>
                </a:solidFill>
              </a:rPr>
              <a:t>codefre.sh / TheRobotKnows / TheRobotLearns</a:t>
            </a:r>
          </a:p>
        </p:txBody>
      </p:sp>
      <p:sp>
        <p:nvSpPr>
          <p:cNvPr id="19" name="lane-why-1">
            <a:extLst>
              <a:ext uri="{FF2B5EF4-FFF2-40B4-BE49-F238E27FC236}">
                <a16:creationId xmlns:a16="http://schemas.microsoft.com/office/drawing/2014/main" id="{BD78B37B-D3A7-443A-A935-34F23B4158DE}"/>
              </a:ext>
            </a:extLst>
          </p:cNvPr>
          <p:cNvSpPr>
            <a:spLocks noGrp="1"/>
          </p:cNvSpPr>
          <p:nvPr/>
        </p:nvSpPr>
        <p:spPr>
          <a:xfrm>
            <a:off x="5467350" y="3752850"/>
            <a:ext cx="30289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98" b="0">
                <a:solidFill>
                  <a:srgbClr val="687078"/>
                </a:solidFill>
              </a:defRPr>
            </a:pPr>
            <a:r>
              <a:rPr sz="998" b="0">
                <a:solidFill>
                  <a:srgbClr val="687078"/>
                </a:solidFill>
              </a:rPr>
              <a:t>Focused software surfaces test B2B and prosumer demand around evaluation, knowledge, and training.</a:t>
            </a:r>
          </a:p>
        </p:txBody>
      </p:sp>
      <p:sp>
        <p:nvSpPr>
          <p:cNvPr id="20" name="lane-kpi-1">
            <a:extLst>
              <a:ext uri="{FF2B5EF4-FFF2-40B4-BE49-F238E27FC236}">
                <a16:creationId xmlns:a16="http://schemas.microsoft.com/office/drawing/2014/main" id="{0A00B0B5-4524-4931-8D77-859910272CFA}"/>
              </a:ext>
            </a:extLst>
          </p:cNvPr>
          <p:cNvSpPr>
            <a:spLocks noGrp="1"/>
          </p:cNvSpPr>
          <p:nvPr/>
        </p:nvSpPr>
        <p:spPr>
          <a:xfrm>
            <a:off x="5467350" y="4248150"/>
            <a:ext cx="3028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45" b="1">
                <a:solidFill>
                  <a:srgbClr val="111315"/>
                </a:solidFill>
              </a:defRPr>
            </a:pPr>
            <a:r>
              <a:rPr sz="945" b="1">
                <a:solidFill>
                  <a:srgbClr val="111315"/>
                </a:solidFill>
              </a:rPr>
              <a:t>qualified signups, trials, paid pilots</a:t>
            </a:r>
          </a:p>
        </p:txBody>
      </p:sp>
      <p:sp>
        <p:nvSpPr>
          <p:cNvPr id="21" name="lane-bottom-1">
            <a:extLst>
              <a:ext uri="{FF2B5EF4-FFF2-40B4-BE49-F238E27FC236}">
                <a16:creationId xmlns:a16="http://schemas.microsoft.com/office/drawing/2014/main" id="{859D438E-BF5B-476B-8A2B-C2D419D65D03}"/>
              </a:ext>
            </a:extLst>
          </p:cNvPr>
          <p:cNvSpPr>
            <a:spLocks noGrp="1"/>
          </p:cNvSpPr>
          <p:nvPr/>
        </p:nvSpPr>
        <p:spPr>
          <a:xfrm>
            <a:off x="4953000" y="4533900"/>
            <a:ext cx="33337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lane-top-2">
            <a:extLst>
              <a:ext uri="{FF2B5EF4-FFF2-40B4-BE49-F238E27FC236}">
                <a16:creationId xmlns:a16="http://schemas.microsoft.com/office/drawing/2014/main" id="{0F5E1D83-641D-4B0C-A64D-D23C150A9CBA}"/>
              </a:ext>
            </a:extLst>
          </p:cNvPr>
          <p:cNvSpPr>
            <a:spLocks noGrp="1"/>
          </p:cNvSpPr>
          <p:nvPr/>
        </p:nvSpPr>
        <p:spPr>
          <a:xfrm>
            <a:off x="914400" y="4648200"/>
            <a:ext cx="3333750" cy="0"/>
          </a:xfrm>
          <a:prstGeom prst="line">
            <a:avLst/>
          </a:prstGeom>
          <a:noFill/>
          <a:ln w="2857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ane-num-2">
            <a:extLst>
              <a:ext uri="{FF2B5EF4-FFF2-40B4-BE49-F238E27FC236}">
                <a16:creationId xmlns:a16="http://schemas.microsoft.com/office/drawing/2014/main" id="{AA7C09D5-6673-487C-9CB7-6194C0787EC3}"/>
              </a:ext>
            </a:extLst>
          </p:cNvPr>
          <p:cNvSpPr>
            <a:spLocks noGrp="1"/>
          </p:cNvSpPr>
          <p:nvPr/>
        </p:nvSpPr>
        <p:spPr>
          <a:xfrm>
            <a:off x="914400" y="4819650"/>
            <a:ext cx="419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13" b="1">
                <a:solidFill>
                  <a:srgbClr val="0F7F83"/>
                </a:solidFill>
              </a:defRPr>
            </a:pPr>
            <a:r>
              <a:rPr sz="1013" b="1">
                <a:solidFill>
                  <a:srgbClr val="0F7F83"/>
                </a:solidFill>
              </a:rPr>
              <a:t>03</a:t>
            </a:r>
          </a:p>
        </p:txBody>
      </p:sp>
      <p:sp>
        <p:nvSpPr>
          <p:cNvPr id="24" name="lane-title-2">
            <a:extLst>
              <a:ext uri="{FF2B5EF4-FFF2-40B4-BE49-F238E27FC236}">
                <a16:creationId xmlns:a16="http://schemas.microsoft.com/office/drawing/2014/main" id="{067AF0C1-E767-482B-88A4-BDFF02CB085A}"/>
              </a:ext>
            </a:extLst>
          </p:cNvPr>
          <p:cNvSpPr>
            <a:spLocks noGrp="1"/>
          </p:cNvSpPr>
          <p:nvPr/>
        </p:nvSpPr>
        <p:spPr>
          <a:xfrm>
            <a:off x="1428750" y="47625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Flywheel core</a:t>
            </a:r>
          </a:p>
        </p:txBody>
      </p:sp>
      <p:sp>
        <p:nvSpPr>
          <p:cNvPr id="25" name="lane-products-2">
            <a:extLst>
              <a:ext uri="{FF2B5EF4-FFF2-40B4-BE49-F238E27FC236}">
                <a16:creationId xmlns:a16="http://schemas.microsoft.com/office/drawing/2014/main" id="{EE4C5C88-97AA-45F6-9615-F10CA23326BD}"/>
              </a:ext>
            </a:extLst>
          </p:cNvPr>
          <p:cNvSpPr>
            <a:spLocks noGrp="1"/>
          </p:cNvSpPr>
          <p:nvPr/>
        </p:nvSpPr>
        <p:spPr>
          <a:xfrm>
            <a:off x="1428750" y="5067300"/>
            <a:ext cx="2914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70" b="1">
                <a:solidFill>
                  <a:srgbClr val="0F7F83"/>
                </a:solidFill>
              </a:defRPr>
            </a:pPr>
            <a:r>
              <a:rPr sz="870" b="1">
                <a:solidFill>
                  <a:srgbClr val="0F7F83"/>
                </a:solidFill>
              </a:rPr>
              <a:t>Plans / Makes / ForYou / agent memory</a:t>
            </a:r>
          </a:p>
        </p:txBody>
      </p:sp>
      <p:sp>
        <p:nvSpPr>
          <p:cNvPr id="26" name="lane-why-2">
            <a:extLst>
              <a:ext uri="{FF2B5EF4-FFF2-40B4-BE49-F238E27FC236}">
                <a16:creationId xmlns:a16="http://schemas.microsoft.com/office/drawing/2014/main" id="{702097B0-9B29-449F-91AB-C7BDD0B5B7E6}"/>
              </a:ext>
            </a:extLst>
          </p:cNvPr>
          <p:cNvSpPr>
            <a:spLocks noGrp="1"/>
          </p:cNvSpPr>
          <p:nvPr/>
        </p:nvSpPr>
        <p:spPr>
          <a:xfrm>
            <a:off x="1428750" y="5334000"/>
            <a:ext cx="30289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98" b="0">
                <a:solidFill>
                  <a:srgbClr val="687078"/>
                </a:solidFill>
              </a:defRPr>
            </a:pPr>
            <a:r>
              <a:rPr sz="998" b="0">
                <a:solidFill>
                  <a:srgbClr val="687078"/>
                </a:solidFill>
              </a:rPr>
              <a:t>The internal operating system lowers the cost of each experiment and captures reusable work.</a:t>
            </a:r>
          </a:p>
        </p:txBody>
      </p:sp>
      <p:sp>
        <p:nvSpPr>
          <p:cNvPr id="27" name="lane-kpi-2">
            <a:extLst>
              <a:ext uri="{FF2B5EF4-FFF2-40B4-BE49-F238E27FC236}">
                <a16:creationId xmlns:a16="http://schemas.microsoft.com/office/drawing/2014/main" id="{51EB09D2-177C-4FE1-868F-83B68059A99B}"/>
              </a:ext>
            </a:extLst>
          </p:cNvPr>
          <p:cNvSpPr>
            <a:spLocks noGrp="1"/>
          </p:cNvSpPr>
          <p:nvPr/>
        </p:nvSpPr>
        <p:spPr>
          <a:xfrm>
            <a:off x="1428750" y="5829300"/>
            <a:ext cx="3028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45" b="1">
                <a:solidFill>
                  <a:srgbClr val="111315"/>
                </a:solidFill>
              </a:defRPr>
            </a:pPr>
            <a:r>
              <a:rPr sz="945" b="1">
                <a:solidFill>
                  <a:srgbClr val="111315"/>
                </a:solidFill>
              </a:rPr>
              <a:t>cycle time, reusable assets, launch speed</a:t>
            </a:r>
          </a:p>
        </p:txBody>
      </p:sp>
      <p:sp>
        <p:nvSpPr>
          <p:cNvPr id="28" name="lane-bottom-2">
            <a:extLst>
              <a:ext uri="{FF2B5EF4-FFF2-40B4-BE49-F238E27FC236}">
                <a16:creationId xmlns:a16="http://schemas.microsoft.com/office/drawing/2014/main" id="{3CE420AC-3341-4820-936D-127E4B94B1FE}"/>
              </a:ext>
            </a:extLst>
          </p:cNvPr>
          <p:cNvSpPr>
            <a:spLocks noGrp="1"/>
          </p:cNvSpPr>
          <p:nvPr/>
        </p:nvSpPr>
        <p:spPr>
          <a:xfrm>
            <a:off x="914400" y="6115050"/>
            <a:ext cx="33337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lane-top-3">
            <a:extLst>
              <a:ext uri="{FF2B5EF4-FFF2-40B4-BE49-F238E27FC236}">
                <a16:creationId xmlns:a16="http://schemas.microsoft.com/office/drawing/2014/main" id="{6E302CC9-3E52-45C9-8342-9CE138E1A0B9}"/>
              </a:ext>
            </a:extLst>
          </p:cNvPr>
          <p:cNvSpPr>
            <a:spLocks noGrp="1"/>
          </p:cNvSpPr>
          <p:nvPr/>
        </p:nvSpPr>
        <p:spPr>
          <a:xfrm>
            <a:off x="4953000" y="4648200"/>
            <a:ext cx="3333750" cy="0"/>
          </a:xfrm>
          <a:prstGeom prst="line">
            <a:avLst/>
          </a:prstGeom>
          <a:noFill/>
          <a:ln w="28575">
            <a:solidFill>
              <a:srgbClr val="7563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lane-num-3">
            <a:extLst>
              <a:ext uri="{FF2B5EF4-FFF2-40B4-BE49-F238E27FC236}">
                <a16:creationId xmlns:a16="http://schemas.microsoft.com/office/drawing/2014/main" id="{D080F591-E80B-4D62-923A-F3ECCCF56F79}"/>
              </a:ext>
            </a:extLst>
          </p:cNvPr>
          <p:cNvSpPr>
            <a:spLocks noGrp="1"/>
          </p:cNvSpPr>
          <p:nvPr/>
        </p:nvSpPr>
        <p:spPr>
          <a:xfrm>
            <a:off x="4953000" y="4819650"/>
            <a:ext cx="419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013" b="1">
                <a:solidFill>
                  <a:srgbClr val="7563A7"/>
                </a:solidFill>
              </a:defRPr>
            </a:pPr>
            <a:r>
              <a:rPr sz="1013" b="1">
                <a:solidFill>
                  <a:srgbClr val="7563A7"/>
                </a:solidFill>
              </a:rPr>
              <a:t>04</a:t>
            </a:r>
          </a:p>
        </p:txBody>
      </p:sp>
      <p:sp>
        <p:nvSpPr>
          <p:cNvPr id="31" name="lane-title-3">
            <a:extLst>
              <a:ext uri="{FF2B5EF4-FFF2-40B4-BE49-F238E27FC236}">
                <a16:creationId xmlns:a16="http://schemas.microsoft.com/office/drawing/2014/main" id="{D976E232-2339-48FC-ADA3-30736B3F8CE7}"/>
              </a:ext>
            </a:extLst>
          </p:cNvPr>
          <p:cNvSpPr>
            <a:spLocks noGrp="1"/>
          </p:cNvSpPr>
          <p:nvPr/>
        </p:nvSpPr>
        <p:spPr>
          <a:xfrm>
            <a:off x="5467350" y="47625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Entertainment</a:t>
            </a:r>
          </a:p>
        </p:txBody>
      </p:sp>
      <p:sp>
        <p:nvSpPr>
          <p:cNvPr id="32" name="lane-products-3">
            <a:extLst>
              <a:ext uri="{FF2B5EF4-FFF2-40B4-BE49-F238E27FC236}">
                <a16:creationId xmlns:a16="http://schemas.microsoft.com/office/drawing/2014/main" id="{13447D92-A8D5-4986-923A-9375AB86D93D}"/>
              </a:ext>
            </a:extLst>
          </p:cNvPr>
          <p:cNvSpPr>
            <a:spLocks noGrp="1"/>
          </p:cNvSpPr>
          <p:nvPr/>
        </p:nvSpPr>
        <p:spPr>
          <a:xfrm>
            <a:off x="5467350" y="5067300"/>
            <a:ext cx="29146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70" b="1">
                <a:solidFill>
                  <a:srgbClr val="7563A7"/>
                </a:solidFill>
              </a:defRPr>
            </a:pPr>
            <a:r>
              <a:rPr sz="870" b="1">
                <a:solidFill>
                  <a:srgbClr val="7563A7"/>
                </a:solidFill>
              </a:rPr>
              <a:t>Blade of Eternity / NoizuRPG / AI Fighter</a:t>
            </a:r>
          </a:p>
        </p:txBody>
      </p:sp>
      <p:sp>
        <p:nvSpPr>
          <p:cNvPr id="33" name="lane-why-3">
            <a:extLst>
              <a:ext uri="{FF2B5EF4-FFF2-40B4-BE49-F238E27FC236}">
                <a16:creationId xmlns:a16="http://schemas.microsoft.com/office/drawing/2014/main" id="{417573F2-C747-4DB8-B4F1-48EF5D6076CD}"/>
              </a:ext>
            </a:extLst>
          </p:cNvPr>
          <p:cNvSpPr>
            <a:spLocks noGrp="1"/>
          </p:cNvSpPr>
          <p:nvPr/>
        </p:nvSpPr>
        <p:spPr>
          <a:xfrm>
            <a:off x="5467350" y="5334000"/>
            <a:ext cx="30289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998" b="0">
                <a:solidFill>
                  <a:srgbClr val="687078"/>
                </a:solidFill>
              </a:defRPr>
            </a:pPr>
            <a:r>
              <a:rPr sz="998" b="0">
                <a:solidFill>
                  <a:srgbClr val="687078"/>
                </a:solidFill>
              </a:rPr>
              <a:t>Games and interactive media provide audience testing, content volume, and potential standalone upside.</a:t>
            </a:r>
          </a:p>
        </p:txBody>
      </p:sp>
      <p:sp>
        <p:nvSpPr>
          <p:cNvPr id="34" name="lane-kpi-3">
            <a:extLst>
              <a:ext uri="{FF2B5EF4-FFF2-40B4-BE49-F238E27FC236}">
                <a16:creationId xmlns:a16="http://schemas.microsoft.com/office/drawing/2014/main" id="{552427BD-6763-4E74-92D3-BE34F794953D}"/>
              </a:ext>
            </a:extLst>
          </p:cNvPr>
          <p:cNvSpPr>
            <a:spLocks noGrp="1"/>
          </p:cNvSpPr>
          <p:nvPr/>
        </p:nvSpPr>
        <p:spPr>
          <a:xfrm>
            <a:off x="5467350" y="5829300"/>
            <a:ext cx="30289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45" b="1">
                <a:solidFill>
                  <a:srgbClr val="111315"/>
                </a:solidFill>
              </a:defRPr>
            </a:pPr>
            <a:r>
              <a:rPr sz="945" b="1">
                <a:solidFill>
                  <a:srgbClr val="111315"/>
                </a:solidFill>
              </a:rPr>
              <a:t>CPL, retention, paid conversion</a:t>
            </a:r>
          </a:p>
        </p:txBody>
      </p:sp>
      <p:sp>
        <p:nvSpPr>
          <p:cNvPr id="35" name="lane-bottom-3">
            <a:extLst>
              <a:ext uri="{FF2B5EF4-FFF2-40B4-BE49-F238E27FC236}">
                <a16:creationId xmlns:a16="http://schemas.microsoft.com/office/drawing/2014/main" id="{FA30B63C-3360-4E24-965E-58B1F8FC5A9B}"/>
              </a:ext>
            </a:extLst>
          </p:cNvPr>
          <p:cNvSpPr>
            <a:spLocks noGrp="1"/>
          </p:cNvSpPr>
          <p:nvPr/>
        </p:nvSpPr>
        <p:spPr>
          <a:xfrm>
            <a:off x="4953000" y="6115050"/>
            <a:ext cx="33337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margin-rule-See portfolio deck">
            <a:extLst>
              <a:ext uri="{FF2B5EF4-FFF2-40B4-BE49-F238E27FC236}">
                <a16:creationId xmlns:a16="http://schemas.microsoft.com/office/drawing/2014/main" id="{7A414EAE-CE0A-4AF4-804A-7D1CDAA9F927}"/>
              </a:ext>
            </a:extLst>
          </p:cNvPr>
          <p:cNvSpPr>
            <a:spLocks noGrp="1"/>
          </p:cNvSpPr>
          <p:nvPr/>
        </p:nvSpPr>
        <p:spPr>
          <a:xfrm>
            <a:off x="9029700" y="3162300"/>
            <a:ext cx="1866900" cy="0"/>
          </a:xfrm>
          <a:prstGeom prst="line">
            <a:avLst/>
          </a:prstGeom>
          <a:noFill/>
          <a:ln w="19050">
            <a:solidFill>
              <a:srgbClr val="B891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margin-title-See portfolio deck">
            <a:extLst>
              <a:ext uri="{FF2B5EF4-FFF2-40B4-BE49-F238E27FC236}">
                <a16:creationId xmlns:a16="http://schemas.microsoft.com/office/drawing/2014/main" id="{7D81C8C2-8613-42A9-A7F1-2756B07C1808}"/>
              </a:ext>
            </a:extLst>
          </p:cNvPr>
          <p:cNvSpPr>
            <a:spLocks noGrp="1"/>
          </p:cNvSpPr>
          <p:nvPr/>
        </p:nvSpPr>
        <p:spPr>
          <a:xfrm>
            <a:off x="9029700" y="3333750"/>
            <a:ext cx="2190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111315"/>
                </a:solidFill>
              </a:defRPr>
            </a:pPr>
            <a:r>
              <a:rPr sz="2175" b="1">
                <a:solidFill>
                  <a:srgbClr val="111315"/>
                </a:solidFill>
              </a:rPr>
              <a:t>See portfolio deck</a:t>
            </a:r>
          </a:p>
        </p:txBody>
      </p:sp>
      <p:sp>
        <p:nvSpPr>
          <p:cNvPr id="38" name="margin-body-See portfolio deck">
            <a:extLst>
              <a:ext uri="{FF2B5EF4-FFF2-40B4-BE49-F238E27FC236}">
                <a16:creationId xmlns:a16="http://schemas.microsoft.com/office/drawing/2014/main" id="{9FF0A45D-D498-4A54-9BD2-EB8E3EFF6B3E}"/>
              </a:ext>
            </a:extLst>
          </p:cNvPr>
          <p:cNvSpPr>
            <a:spLocks noGrp="1"/>
          </p:cNvSpPr>
          <p:nvPr/>
        </p:nvSpPr>
        <p:spPr>
          <a:xfrm>
            <a:off x="9048750" y="4076700"/>
            <a:ext cx="21145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125" b="0">
                <a:solidFill>
                  <a:srgbClr val="687078"/>
                </a:solidFill>
              </a:defRPr>
            </a:pPr>
            <a:r>
              <a:rPr sz="1125" b="0">
                <a:solidFill>
                  <a:srgbClr val="687078"/>
                </a:solidFill>
              </a:rPr>
              <a:t>Product screenshots, market notes, monetization paths, and validation KPIs live in the separate appendix deck.</a:t>
            </a:r>
          </a:p>
        </p:txBody>
      </p:sp>
    </p:spTree>
    <p:extLst>
      <p:ext uri="{BB962C8B-B14F-4D97-AF65-F5344CB8AC3E}">
        <p14:creationId xmlns:p14="http://schemas.microsoft.com/office/powerpoint/2010/main" val="1248767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op-mark">
            <a:extLst>
              <a:ext uri="{FF2B5EF4-FFF2-40B4-BE49-F238E27FC236}">
                <a16:creationId xmlns:a16="http://schemas.microsoft.com/office/drawing/2014/main" id="{A160F3F5-EE26-414F-9495-57C56D0F5DB4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72B799EC-E894-48C5-BB37-99AEF7B0BB35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footer-left-7">
            <a:extLst>
              <a:ext uri="{FF2B5EF4-FFF2-40B4-BE49-F238E27FC236}">
                <a16:creationId xmlns:a16="http://schemas.microsoft.com/office/drawing/2014/main" id="{B247C226-8102-42D3-98C3-87B3392CA8AC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4" name="footer-right-7">
            <a:extLst>
              <a:ext uri="{FF2B5EF4-FFF2-40B4-BE49-F238E27FC236}">
                <a16:creationId xmlns:a16="http://schemas.microsoft.com/office/drawing/2014/main" id="{33D2FF56-BA2F-4ECA-8C5A-DE24B15F267D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07</a:t>
            </a:r>
          </a:p>
        </p:txBody>
      </p:sp>
      <p:sp>
        <p:nvSpPr>
          <p:cNvPr id="5" name="kicker">
            <a:extLst>
              <a:ext uri="{FF2B5EF4-FFF2-40B4-BE49-F238E27FC236}">
                <a16:creationId xmlns:a16="http://schemas.microsoft.com/office/drawing/2014/main" id="{64BA82BF-DE3C-4367-AA36-3165331651F0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TEAM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824936C-58A4-4FE7-8500-C377E9ED4DD0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2000"/>
              </a:lnSpc>
              <a:buNone/>
              <a:defRPr sz="3000" b="1">
                <a:solidFill>
                  <a:srgbClr val="111315"/>
                </a:solidFill>
              </a:defRPr>
            </a:pPr>
            <a:r>
              <a:rPr sz="3000" b="1">
                <a:solidFill>
                  <a:srgbClr val="111315"/>
                </a:solidFill>
              </a:rPr>
              <a:t>A small senior bench built around engineering velocity and market evidence.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8B3AA5C-AFBC-44A8-B177-4AEC5D21AB1B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809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687078"/>
                </a:solidFill>
              </a:defRPr>
            </a:pPr>
            <a:r>
              <a:rPr sz="1350" b="0">
                <a:solidFill>
                  <a:srgbClr val="687078"/>
                </a:solidFill>
              </a:rPr>
              <a:t>Keith leads the technical architecture. The remaining slots show the caliber and functions intended for the founding operating team as the actual team is finalized.</a:t>
            </a:r>
          </a:p>
        </p:txBody>
      </p:sp>
      <p:sp>
        <p:nvSpPr>
          <p:cNvPr id="8" name="member-accent-0">
            <a:extLst>
              <a:ext uri="{FF2B5EF4-FFF2-40B4-BE49-F238E27FC236}">
                <a16:creationId xmlns:a16="http://schemas.microsoft.com/office/drawing/2014/main" id="{3DDF0847-9EC6-4819-AFDC-049E4B442956}"/>
              </a:ext>
            </a:extLst>
          </p:cNvPr>
          <p:cNvSpPr>
            <a:spLocks noGrp="1"/>
          </p:cNvSpPr>
          <p:nvPr/>
        </p:nvSpPr>
        <p:spPr>
          <a:xfrm>
            <a:off x="742950" y="2933700"/>
            <a:ext cx="1752600" cy="47625"/>
          </a:xfrm>
          <a:prstGeom prst="roundRect">
            <a:avLst>
              <a:gd name="adj" fmla="val 4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3"/>
          <a:srcRect t="9783" b="9783"/>
          <a:stretch>
            <a:fillRect/>
          </a:stretch>
        </p:blipFill>
        <p:spPr>
          <a:xfrm>
            <a:off x="742950" y="3086100"/>
            <a:ext cx="1752600" cy="1409700"/>
          </a:xfrm>
          <a:prstGeom prst="rect">
            <a:avLst/>
          </a:prstGeom>
        </p:spPr>
      </p:pic>
      <p:sp>
        <p:nvSpPr>
          <p:cNvPr id="10" name="member-name-0">
            <a:extLst>
              <a:ext uri="{FF2B5EF4-FFF2-40B4-BE49-F238E27FC236}">
                <a16:creationId xmlns:a16="http://schemas.microsoft.com/office/drawing/2014/main" id="{F5B06FD2-F888-4CFB-BC6D-0886299A1175}"/>
              </a:ext>
            </a:extLst>
          </p:cNvPr>
          <p:cNvSpPr>
            <a:spLocks noGrp="1"/>
          </p:cNvSpPr>
          <p:nvPr/>
        </p:nvSpPr>
        <p:spPr>
          <a:xfrm>
            <a:off x="742950" y="4705350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00" b="1">
                <a:solidFill>
                  <a:srgbClr val="111315"/>
                </a:solidFill>
              </a:defRPr>
            </a:pPr>
            <a:r>
              <a:rPr sz="1500" b="1">
                <a:solidFill>
                  <a:srgbClr val="111315"/>
                </a:solidFill>
              </a:rPr>
              <a:t>Keith Brings</a:t>
            </a:r>
          </a:p>
        </p:txBody>
      </p:sp>
      <p:sp>
        <p:nvSpPr>
          <p:cNvPr id="11" name="member-role-0">
            <a:extLst>
              <a:ext uri="{FF2B5EF4-FFF2-40B4-BE49-F238E27FC236}">
                <a16:creationId xmlns:a16="http://schemas.microsoft.com/office/drawing/2014/main" id="{4C76B2D1-2B77-4E84-8857-9910BE531803}"/>
              </a:ext>
            </a:extLst>
          </p:cNvPr>
          <p:cNvSpPr>
            <a:spLocks noGrp="1"/>
          </p:cNvSpPr>
          <p:nvPr/>
        </p:nvSpPr>
        <p:spPr>
          <a:xfrm>
            <a:off x="742950" y="4972050"/>
            <a:ext cx="17526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85" b="1">
                <a:solidFill>
                  <a:srgbClr val="0F7F83"/>
                </a:solidFill>
              </a:defRPr>
            </a:pPr>
            <a:r>
              <a:rPr sz="885" b="1">
                <a:solidFill>
                  <a:srgbClr val="0F7F83"/>
                </a:solidFill>
              </a:rPr>
              <a:t>Founder / CTO</a:t>
            </a:r>
          </a:p>
        </p:txBody>
      </p:sp>
      <p:sp>
        <p:nvSpPr>
          <p:cNvPr id="12" name="member-body-0">
            <a:extLst>
              <a:ext uri="{FF2B5EF4-FFF2-40B4-BE49-F238E27FC236}">
                <a16:creationId xmlns:a16="http://schemas.microsoft.com/office/drawing/2014/main" id="{1CD17A5D-1232-488E-A3C5-2ED535C727E7}"/>
              </a:ext>
            </a:extLst>
          </p:cNvPr>
          <p:cNvSpPr>
            <a:spLocks noGrp="1"/>
          </p:cNvSpPr>
          <p:nvPr/>
        </p:nvSpPr>
        <p:spPr>
          <a:xfrm>
            <a:off x="742950" y="5257800"/>
            <a:ext cx="1752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840" b="0">
                <a:solidFill>
                  <a:srgbClr val="687078"/>
                </a:solidFill>
              </a:defRPr>
            </a:pPr>
            <a:r>
              <a:rPr sz="840" b="0">
                <a:solidFill>
                  <a:srgbClr val="687078"/>
                </a:solidFill>
              </a:rPr>
              <a:t>Former Microsoft. Early AI adopter with security hardening and massive scale-out engineering depth.</a:t>
            </a:r>
          </a:p>
        </p:txBody>
      </p:sp>
      <p:sp>
        <p:nvSpPr>
          <p:cNvPr id="13" name="member-accent-1">
            <a:extLst>
              <a:ext uri="{FF2B5EF4-FFF2-40B4-BE49-F238E27FC236}">
                <a16:creationId xmlns:a16="http://schemas.microsoft.com/office/drawing/2014/main" id="{48F2F60A-D155-45D9-83AD-8AC219E02A1D}"/>
              </a:ext>
            </a:extLst>
          </p:cNvPr>
          <p:cNvSpPr>
            <a:spLocks noGrp="1"/>
          </p:cNvSpPr>
          <p:nvPr/>
        </p:nvSpPr>
        <p:spPr>
          <a:xfrm>
            <a:off x="2952750" y="2933700"/>
            <a:ext cx="1752600" cy="47625"/>
          </a:xfrm>
          <a:prstGeom prst="roundRect">
            <a:avLst>
              <a:gd name="adj" fmla="val 40000"/>
            </a:avLst>
          </a:prstGeom>
          <a:solidFill>
            <a:srgbClr val="B89145"/>
          </a:solidFill>
          <a:ln w="9525">
            <a:solidFill>
              <a:srgbClr val="B891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4"/>
          <a:srcRect t="9783" b="9783"/>
          <a:stretch>
            <a:fillRect/>
          </a:stretch>
        </p:blipFill>
        <p:spPr>
          <a:xfrm>
            <a:off x="2952750" y="3086100"/>
            <a:ext cx="1752600" cy="1409700"/>
          </a:xfrm>
          <a:prstGeom prst="rect">
            <a:avLst/>
          </a:prstGeom>
        </p:spPr>
      </p:pic>
      <p:sp>
        <p:nvSpPr>
          <p:cNvPr id="15" name="member-name-1">
            <a:extLst>
              <a:ext uri="{FF2B5EF4-FFF2-40B4-BE49-F238E27FC236}">
                <a16:creationId xmlns:a16="http://schemas.microsoft.com/office/drawing/2014/main" id="{27BE4B84-BE33-468B-B5E0-58CA049BF3AD}"/>
              </a:ext>
            </a:extLst>
          </p:cNvPr>
          <p:cNvSpPr>
            <a:spLocks noGrp="1"/>
          </p:cNvSpPr>
          <p:nvPr/>
        </p:nvSpPr>
        <p:spPr>
          <a:xfrm>
            <a:off x="2952750" y="4705350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00" b="1">
                <a:solidFill>
                  <a:srgbClr val="111315"/>
                </a:solidFill>
              </a:defRPr>
            </a:pPr>
            <a:r>
              <a:rPr sz="1500" b="1">
                <a:solidFill>
                  <a:srgbClr val="111315"/>
                </a:solidFill>
              </a:rPr>
              <a:t>Mina Tanaka</a:t>
            </a:r>
          </a:p>
        </p:txBody>
      </p:sp>
      <p:sp>
        <p:nvSpPr>
          <p:cNvPr id="16" name="member-role-1">
            <a:extLst>
              <a:ext uri="{FF2B5EF4-FFF2-40B4-BE49-F238E27FC236}">
                <a16:creationId xmlns:a16="http://schemas.microsoft.com/office/drawing/2014/main" id="{5A1BBF0C-FC63-4EB5-84D8-529E45D73BDB}"/>
              </a:ext>
            </a:extLst>
          </p:cNvPr>
          <p:cNvSpPr>
            <a:spLocks noGrp="1"/>
          </p:cNvSpPr>
          <p:nvPr/>
        </p:nvSpPr>
        <p:spPr>
          <a:xfrm>
            <a:off x="2952750" y="4972050"/>
            <a:ext cx="17526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85" b="1">
                <a:solidFill>
                  <a:srgbClr val="B89145"/>
                </a:solidFill>
              </a:defRPr>
            </a:pPr>
            <a:r>
              <a:rPr sz="885" b="1">
                <a:solidFill>
                  <a:srgbClr val="B89145"/>
                </a:solidFill>
              </a:rPr>
              <a:t>Growth &amp; Narrative</a:t>
            </a:r>
          </a:p>
        </p:txBody>
      </p:sp>
      <p:sp>
        <p:nvSpPr>
          <p:cNvPr id="17" name="member-body-1">
            <a:extLst>
              <a:ext uri="{FF2B5EF4-FFF2-40B4-BE49-F238E27FC236}">
                <a16:creationId xmlns:a16="http://schemas.microsoft.com/office/drawing/2014/main" id="{3C2DC4D1-3682-4DAF-9552-BF219A8E8DDE}"/>
              </a:ext>
            </a:extLst>
          </p:cNvPr>
          <p:cNvSpPr>
            <a:spLocks noGrp="1"/>
          </p:cNvSpPr>
          <p:nvPr/>
        </p:nvSpPr>
        <p:spPr>
          <a:xfrm>
            <a:off x="2952750" y="5257800"/>
            <a:ext cx="1752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840" b="0">
                <a:solidFill>
                  <a:srgbClr val="687078"/>
                </a:solidFill>
              </a:defRPr>
            </a:pPr>
            <a:r>
              <a:rPr sz="840" b="0">
                <a:solidFill>
                  <a:srgbClr val="687078"/>
                </a:solidFill>
              </a:rPr>
              <a:t>20+ years turning technical products into category stories, launches, and measurable demand loops.</a:t>
            </a:r>
          </a:p>
        </p:txBody>
      </p:sp>
      <p:sp>
        <p:nvSpPr>
          <p:cNvPr id="18" name="member-accent-2">
            <a:extLst>
              <a:ext uri="{FF2B5EF4-FFF2-40B4-BE49-F238E27FC236}">
                <a16:creationId xmlns:a16="http://schemas.microsoft.com/office/drawing/2014/main" id="{A04AE192-766D-4A44-8037-F55A404EF236}"/>
              </a:ext>
            </a:extLst>
          </p:cNvPr>
          <p:cNvSpPr>
            <a:spLocks noGrp="1"/>
          </p:cNvSpPr>
          <p:nvPr/>
        </p:nvSpPr>
        <p:spPr>
          <a:xfrm>
            <a:off x="5162550" y="2933700"/>
            <a:ext cx="1752600" cy="47625"/>
          </a:xfrm>
          <a:prstGeom prst="roundRect">
            <a:avLst>
              <a:gd name="adj" fmla="val 40000"/>
            </a:avLst>
          </a:prstGeom>
          <a:solidFill>
            <a:srgbClr val="4E73A8"/>
          </a:solidFill>
          <a:ln w="9525">
            <a:solidFill>
              <a:srgbClr val="4E7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rcRect t="9783" b="9783"/>
          <a:stretch>
            <a:fillRect/>
          </a:stretch>
        </p:blipFill>
        <p:spPr>
          <a:xfrm>
            <a:off x="5162550" y="3086100"/>
            <a:ext cx="1752600" cy="1409700"/>
          </a:xfrm>
          <a:prstGeom prst="rect">
            <a:avLst/>
          </a:prstGeom>
        </p:spPr>
      </p:pic>
      <p:sp>
        <p:nvSpPr>
          <p:cNvPr id="20" name="member-name-2">
            <a:extLst>
              <a:ext uri="{FF2B5EF4-FFF2-40B4-BE49-F238E27FC236}">
                <a16:creationId xmlns:a16="http://schemas.microsoft.com/office/drawing/2014/main" id="{4E26E0AE-C1D3-4BB0-9D0C-0AA3959C260F}"/>
              </a:ext>
            </a:extLst>
          </p:cNvPr>
          <p:cNvSpPr>
            <a:spLocks noGrp="1"/>
          </p:cNvSpPr>
          <p:nvPr/>
        </p:nvSpPr>
        <p:spPr>
          <a:xfrm>
            <a:off x="5162550" y="4705350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00" b="1">
                <a:solidFill>
                  <a:srgbClr val="111315"/>
                </a:solidFill>
              </a:defRPr>
            </a:pPr>
            <a:r>
              <a:rPr sz="1500" b="1">
                <a:solidFill>
                  <a:srgbClr val="111315"/>
                </a:solidFill>
              </a:rPr>
              <a:t>Arjun Mehta</a:t>
            </a:r>
          </a:p>
        </p:txBody>
      </p:sp>
      <p:sp>
        <p:nvSpPr>
          <p:cNvPr id="21" name="member-role-2">
            <a:extLst>
              <a:ext uri="{FF2B5EF4-FFF2-40B4-BE49-F238E27FC236}">
                <a16:creationId xmlns:a16="http://schemas.microsoft.com/office/drawing/2014/main" id="{B9CF0B35-3132-434D-9512-0E7123C60BE6}"/>
              </a:ext>
            </a:extLst>
          </p:cNvPr>
          <p:cNvSpPr>
            <a:spLocks noGrp="1"/>
          </p:cNvSpPr>
          <p:nvPr/>
        </p:nvSpPr>
        <p:spPr>
          <a:xfrm>
            <a:off x="5162550" y="4972050"/>
            <a:ext cx="17526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85" b="1">
                <a:solidFill>
                  <a:srgbClr val="4E73A8"/>
                </a:solidFill>
              </a:defRPr>
            </a:pPr>
            <a:r>
              <a:rPr sz="885" b="1">
                <a:solidFill>
                  <a:srgbClr val="4E73A8"/>
                </a:solidFill>
              </a:rPr>
              <a:t>Platform Engineering</a:t>
            </a:r>
          </a:p>
        </p:txBody>
      </p:sp>
      <p:sp>
        <p:nvSpPr>
          <p:cNvPr id="22" name="member-body-2">
            <a:extLst>
              <a:ext uri="{FF2B5EF4-FFF2-40B4-BE49-F238E27FC236}">
                <a16:creationId xmlns:a16="http://schemas.microsoft.com/office/drawing/2014/main" id="{C610E895-BF89-44D4-B4AA-3A4A98E9AFD9}"/>
              </a:ext>
            </a:extLst>
          </p:cNvPr>
          <p:cNvSpPr>
            <a:spLocks noGrp="1"/>
          </p:cNvSpPr>
          <p:nvPr/>
        </p:nvSpPr>
        <p:spPr>
          <a:xfrm>
            <a:off x="5162550" y="5257800"/>
            <a:ext cx="1752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840" b="0">
                <a:solidFill>
                  <a:srgbClr val="687078"/>
                </a:solidFill>
              </a:defRPr>
            </a:pPr>
            <a:r>
              <a:rPr sz="840" b="0">
                <a:solidFill>
                  <a:srgbClr val="687078"/>
                </a:solidFill>
              </a:rPr>
              <a:t>18+ years in infrastructure, developer platforms, reliability, and high-throughput product systems.</a:t>
            </a:r>
          </a:p>
        </p:txBody>
      </p:sp>
      <p:sp>
        <p:nvSpPr>
          <p:cNvPr id="23" name="member-accent-3">
            <a:extLst>
              <a:ext uri="{FF2B5EF4-FFF2-40B4-BE49-F238E27FC236}">
                <a16:creationId xmlns:a16="http://schemas.microsoft.com/office/drawing/2014/main" id="{DA7D38BC-CB60-42F1-8616-83A6D11025A2}"/>
              </a:ext>
            </a:extLst>
          </p:cNvPr>
          <p:cNvSpPr>
            <a:spLocks noGrp="1"/>
          </p:cNvSpPr>
          <p:nvPr/>
        </p:nvSpPr>
        <p:spPr>
          <a:xfrm>
            <a:off x="7372350" y="2933700"/>
            <a:ext cx="1752600" cy="47625"/>
          </a:xfrm>
          <a:prstGeom prst="roundRect">
            <a:avLst>
              <a:gd name="adj" fmla="val 40000"/>
            </a:avLst>
          </a:prstGeom>
          <a:solidFill>
            <a:srgbClr val="B54A42"/>
          </a:solidFill>
          <a:ln w="9525">
            <a:solidFill>
              <a:srgbClr val="B54A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6"/>
          <a:srcRect t="9783" b="9783"/>
          <a:stretch>
            <a:fillRect/>
          </a:stretch>
        </p:blipFill>
        <p:spPr>
          <a:xfrm>
            <a:off x="7372350" y="3086100"/>
            <a:ext cx="1752600" cy="1409700"/>
          </a:xfrm>
          <a:prstGeom prst="rect">
            <a:avLst/>
          </a:prstGeom>
        </p:spPr>
      </p:pic>
      <p:sp>
        <p:nvSpPr>
          <p:cNvPr id="25" name="member-name-3">
            <a:extLst>
              <a:ext uri="{FF2B5EF4-FFF2-40B4-BE49-F238E27FC236}">
                <a16:creationId xmlns:a16="http://schemas.microsoft.com/office/drawing/2014/main" id="{AAA3DBE8-333A-4F44-B34B-1A9F91277BE9}"/>
              </a:ext>
            </a:extLst>
          </p:cNvPr>
          <p:cNvSpPr>
            <a:spLocks noGrp="1"/>
          </p:cNvSpPr>
          <p:nvPr/>
        </p:nvSpPr>
        <p:spPr>
          <a:xfrm>
            <a:off x="7372350" y="4705350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00" b="1">
                <a:solidFill>
                  <a:srgbClr val="111315"/>
                </a:solidFill>
              </a:defRPr>
            </a:pPr>
            <a:r>
              <a:rPr sz="1500" b="1">
                <a:solidFill>
                  <a:srgbClr val="111315"/>
                </a:solidFill>
              </a:rPr>
              <a:t>Nia Okafor</a:t>
            </a:r>
          </a:p>
        </p:txBody>
      </p:sp>
      <p:sp>
        <p:nvSpPr>
          <p:cNvPr id="26" name="member-role-3">
            <a:extLst>
              <a:ext uri="{FF2B5EF4-FFF2-40B4-BE49-F238E27FC236}">
                <a16:creationId xmlns:a16="http://schemas.microsoft.com/office/drawing/2014/main" id="{14EBBF7A-A7AF-473C-BBB5-EC9437D9D524}"/>
              </a:ext>
            </a:extLst>
          </p:cNvPr>
          <p:cNvSpPr>
            <a:spLocks noGrp="1"/>
          </p:cNvSpPr>
          <p:nvPr/>
        </p:nvSpPr>
        <p:spPr>
          <a:xfrm>
            <a:off x="7372350" y="4972050"/>
            <a:ext cx="17526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85" b="1">
                <a:solidFill>
                  <a:srgbClr val="B54A42"/>
                </a:solidFill>
              </a:defRPr>
            </a:pPr>
            <a:r>
              <a:rPr sz="885" b="1">
                <a:solidFill>
                  <a:srgbClr val="B54A42"/>
                </a:solidFill>
              </a:rPr>
              <a:t>Applied AI Systems</a:t>
            </a:r>
          </a:p>
        </p:txBody>
      </p:sp>
      <p:sp>
        <p:nvSpPr>
          <p:cNvPr id="27" name="member-body-3">
            <a:extLst>
              <a:ext uri="{FF2B5EF4-FFF2-40B4-BE49-F238E27FC236}">
                <a16:creationId xmlns:a16="http://schemas.microsoft.com/office/drawing/2014/main" id="{4937808C-A0A7-482E-9686-8F4CC899643C}"/>
              </a:ext>
            </a:extLst>
          </p:cNvPr>
          <p:cNvSpPr>
            <a:spLocks noGrp="1"/>
          </p:cNvSpPr>
          <p:nvPr/>
        </p:nvSpPr>
        <p:spPr>
          <a:xfrm>
            <a:off x="7372350" y="5257800"/>
            <a:ext cx="1752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840" b="0">
                <a:solidFill>
                  <a:srgbClr val="687078"/>
                </a:solidFill>
              </a:defRPr>
            </a:pPr>
            <a:r>
              <a:rPr sz="840" b="0">
                <a:solidFill>
                  <a:srgbClr val="687078"/>
                </a:solidFill>
              </a:rPr>
              <a:t>20+ years across ML platforms, agent evaluation, model operations, and production AI governance.</a:t>
            </a:r>
          </a:p>
        </p:txBody>
      </p:sp>
      <p:sp>
        <p:nvSpPr>
          <p:cNvPr id="28" name="member-accent-4">
            <a:extLst>
              <a:ext uri="{FF2B5EF4-FFF2-40B4-BE49-F238E27FC236}">
                <a16:creationId xmlns:a16="http://schemas.microsoft.com/office/drawing/2014/main" id="{83FB9C0F-3791-4348-8253-C5581572FC67}"/>
              </a:ext>
            </a:extLst>
          </p:cNvPr>
          <p:cNvSpPr>
            <a:spLocks noGrp="1"/>
          </p:cNvSpPr>
          <p:nvPr/>
        </p:nvSpPr>
        <p:spPr>
          <a:xfrm>
            <a:off x="9582150" y="2933700"/>
            <a:ext cx="1752600" cy="47625"/>
          </a:xfrm>
          <a:prstGeom prst="roundRect">
            <a:avLst>
              <a:gd name="adj" fmla="val 40000"/>
            </a:avLst>
          </a:prstGeom>
          <a:solidFill>
            <a:srgbClr val="4F8F66"/>
          </a:solidFill>
          <a:ln w="9525">
            <a:solidFill>
              <a:srgbClr val="4F8F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7"/>
          <a:srcRect t="9783" b="9783"/>
          <a:stretch>
            <a:fillRect/>
          </a:stretch>
        </p:blipFill>
        <p:spPr>
          <a:xfrm>
            <a:off x="9582150" y="3086100"/>
            <a:ext cx="1752600" cy="1409700"/>
          </a:xfrm>
          <a:prstGeom prst="rect">
            <a:avLst/>
          </a:prstGeom>
        </p:spPr>
      </p:pic>
      <p:sp>
        <p:nvSpPr>
          <p:cNvPr id="30" name="member-name-4">
            <a:extLst>
              <a:ext uri="{FF2B5EF4-FFF2-40B4-BE49-F238E27FC236}">
                <a16:creationId xmlns:a16="http://schemas.microsoft.com/office/drawing/2014/main" id="{EF4B28CE-E1DC-462A-93C6-EB4D3031F5F6}"/>
              </a:ext>
            </a:extLst>
          </p:cNvPr>
          <p:cNvSpPr>
            <a:spLocks noGrp="1"/>
          </p:cNvSpPr>
          <p:nvPr/>
        </p:nvSpPr>
        <p:spPr>
          <a:xfrm>
            <a:off x="9582150" y="4705350"/>
            <a:ext cx="17526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500" b="1">
                <a:solidFill>
                  <a:srgbClr val="111315"/>
                </a:solidFill>
              </a:defRPr>
            </a:pPr>
            <a:r>
              <a:rPr sz="1500" b="1">
                <a:solidFill>
                  <a:srgbClr val="111315"/>
                </a:solidFill>
              </a:rPr>
              <a:t>Mateo Alvarez</a:t>
            </a:r>
          </a:p>
        </p:txBody>
      </p:sp>
      <p:sp>
        <p:nvSpPr>
          <p:cNvPr id="31" name="member-role-4">
            <a:extLst>
              <a:ext uri="{FF2B5EF4-FFF2-40B4-BE49-F238E27FC236}">
                <a16:creationId xmlns:a16="http://schemas.microsoft.com/office/drawing/2014/main" id="{CBA7F693-DFEF-4726-8C4B-B455CBFCC941}"/>
              </a:ext>
            </a:extLst>
          </p:cNvPr>
          <p:cNvSpPr>
            <a:spLocks noGrp="1"/>
          </p:cNvSpPr>
          <p:nvPr/>
        </p:nvSpPr>
        <p:spPr>
          <a:xfrm>
            <a:off x="9582150" y="4972050"/>
            <a:ext cx="17526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885" b="1">
                <a:solidFill>
                  <a:srgbClr val="4F8F66"/>
                </a:solidFill>
              </a:defRPr>
            </a:pPr>
            <a:r>
              <a:rPr sz="885" b="1">
                <a:solidFill>
                  <a:srgbClr val="4F8F66"/>
                </a:solidFill>
              </a:rPr>
              <a:t>Search &amp; Demand</a:t>
            </a:r>
          </a:p>
        </p:txBody>
      </p:sp>
      <p:sp>
        <p:nvSpPr>
          <p:cNvPr id="32" name="member-body-4">
            <a:extLst>
              <a:ext uri="{FF2B5EF4-FFF2-40B4-BE49-F238E27FC236}">
                <a16:creationId xmlns:a16="http://schemas.microsoft.com/office/drawing/2014/main" id="{F1B2B400-3E83-40A4-AB0D-EB95F3C1D251}"/>
              </a:ext>
            </a:extLst>
          </p:cNvPr>
          <p:cNvSpPr>
            <a:spLocks noGrp="1"/>
          </p:cNvSpPr>
          <p:nvPr/>
        </p:nvSpPr>
        <p:spPr>
          <a:xfrm>
            <a:off x="9582150" y="5257800"/>
            <a:ext cx="17526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8000"/>
              </a:lnSpc>
              <a:buNone/>
              <a:defRPr sz="840" b="0">
                <a:solidFill>
                  <a:srgbClr val="687078"/>
                </a:solidFill>
              </a:defRPr>
            </a:pPr>
            <a:r>
              <a:rPr sz="840" b="0">
                <a:solidFill>
                  <a:srgbClr val="687078"/>
                </a:solidFill>
              </a:rPr>
              <a:t>15+ years in SEO, content systems, analytics, acquisition funnels, and durable organic growth.</a:t>
            </a:r>
          </a:p>
        </p:txBody>
      </p:sp>
    </p:spTree>
    <p:extLst>
      <p:ext uri="{BB962C8B-B14F-4D97-AF65-F5344CB8AC3E}">
        <p14:creationId xmlns:p14="http://schemas.microsoft.com/office/powerpoint/2010/main" val="1743472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op-mark">
            <a:extLst>
              <a:ext uri="{FF2B5EF4-FFF2-40B4-BE49-F238E27FC236}">
                <a16:creationId xmlns:a16="http://schemas.microsoft.com/office/drawing/2014/main" id="{8ADB54DE-75AA-4BFC-B6CB-FF6062EBF991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4ED94478-1399-4079-9157-747B853649A0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footer-left-8">
            <a:extLst>
              <a:ext uri="{FF2B5EF4-FFF2-40B4-BE49-F238E27FC236}">
                <a16:creationId xmlns:a16="http://schemas.microsoft.com/office/drawing/2014/main" id="{09A8BB77-C32E-45BE-B83A-3369AB8D716B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4" name="footer-right-8">
            <a:extLst>
              <a:ext uri="{FF2B5EF4-FFF2-40B4-BE49-F238E27FC236}">
                <a16:creationId xmlns:a16="http://schemas.microsoft.com/office/drawing/2014/main" id="{013F5FF9-DBD1-4F6B-BD5F-F68F179CC162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08</a:t>
            </a:r>
          </a:p>
        </p:txBody>
      </p:sp>
      <p:sp>
        <p:nvSpPr>
          <p:cNvPr id="5" name="kicker">
            <a:extLst>
              <a:ext uri="{FF2B5EF4-FFF2-40B4-BE49-F238E27FC236}">
                <a16:creationId xmlns:a16="http://schemas.microsoft.com/office/drawing/2014/main" id="{426C9B56-7DEC-45E1-9BAB-E44FCB895A6B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TEAM + ASSETS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22DD23E-99E9-430E-A1F2-2E247A166BE7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2000"/>
              </a:lnSpc>
              <a:buNone/>
              <a:defRPr sz="3000" b="1">
                <a:solidFill>
                  <a:srgbClr val="111315"/>
                </a:solidFill>
              </a:defRPr>
            </a:pPr>
            <a:r>
              <a:rPr sz="3000" b="1">
                <a:solidFill>
                  <a:srgbClr val="111315"/>
                </a:solidFill>
              </a:rPr>
              <a:t>The company is not starting from zero.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291207D0-AFBF-4514-814B-7EE720DB28ED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809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687078"/>
                </a:solidFill>
              </a:defRPr>
            </a:pPr>
            <a:r>
              <a:rPr sz="1350" b="0">
                <a:solidFill>
                  <a:srgbClr val="687078"/>
                </a:solidFill>
              </a:rPr>
              <a:t>The portfolio already includes live domains, project corpora, implementation work, prior willingness-to-pay signals, and a founder who has operated at unusual technical scale.</a:t>
            </a:r>
          </a:p>
        </p:txBody>
      </p:sp>
      <p:sp>
        <p:nvSpPr>
          <p:cNvPr id="8" name="stat-v-0">
            <a:extLst>
              <a:ext uri="{FF2B5EF4-FFF2-40B4-BE49-F238E27FC236}">
                <a16:creationId xmlns:a16="http://schemas.microsoft.com/office/drawing/2014/main" id="{5FD8A1F3-91A9-48A4-B631-F580F86DCB14}"/>
              </a:ext>
            </a:extLst>
          </p:cNvPr>
          <p:cNvSpPr>
            <a:spLocks noGrp="1"/>
          </p:cNvSpPr>
          <p:nvPr/>
        </p:nvSpPr>
        <p:spPr>
          <a:xfrm>
            <a:off x="914400" y="3105150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3000" b="1">
                <a:solidFill>
                  <a:srgbClr val="0F7F83"/>
                </a:solidFill>
              </a:defRPr>
            </a:pPr>
            <a:r>
              <a:rPr sz="3000" b="1">
                <a:solidFill>
                  <a:srgbClr val="0F7F83"/>
                </a:solidFill>
              </a:rPr>
              <a:t>10+</a:t>
            </a:r>
          </a:p>
        </p:txBody>
      </p:sp>
      <p:sp>
        <p:nvSpPr>
          <p:cNvPr id="9" name="stat-rule-0">
            <a:extLst>
              <a:ext uri="{FF2B5EF4-FFF2-40B4-BE49-F238E27FC236}">
                <a16:creationId xmlns:a16="http://schemas.microsoft.com/office/drawing/2014/main" id="{2FC42FC5-8F2B-4414-BE46-6EAA12E653FB}"/>
              </a:ext>
            </a:extLst>
          </p:cNvPr>
          <p:cNvSpPr>
            <a:spLocks noGrp="1"/>
          </p:cNvSpPr>
          <p:nvPr/>
        </p:nvSpPr>
        <p:spPr>
          <a:xfrm>
            <a:off x="914400" y="3600450"/>
            <a:ext cx="2095500" cy="0"/>
          </a:xfrm>
          <a:prstGeom prst="line">
            <a:avLst/>
          </a:prstGeom>
          <a:noFill/>
          <a:ln w="9525">
            <a:solidFill>
              <a:srgbClr val="9DA5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tat-l-0">
            <a:extLst>
              <a:ext uri="{FF2B5EF4-FFF2-40B4-BE49-F238E27FC236}">
                <a16:creationId xmlns:a16="http://schemas.microsoft.com/office/drawing/2014/main" id="{BBD44F55-EE37-46A6-95AD-B5FF8D21A6F7}"/>
              </a:ext>
            </a:extLst>
          </p:cNvPr>
          <p:cNvSpPr>
            <a:spLocks noGrp="1"/>
          </p:cNvSpPr>
          <p:nvPr/>
        </p:nvSpPr>
        <p:spPr>
          <a:xfrm>
            <a:off x="914400" y="3733800"/>
            <a:ext cx="2209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088" b="0">
                <a:solidFill>
                  <a:srgbClr val="687078"/>
                </a:solidFill>
              </a:defRPr>
            </a:pPr>
            <a:r>
              <a:rPr sz="1088" b="0">
                <a:solidFill>
                  <a:srgbClr val="687078"/>
                </a:solidFill>
              </a:rPr>
              <a:t>portfolio domains online or in active build</a:t>
            </a:r>
          </a:p>
        </p:txBody>
      </p:sp>
      <p:sp>
        <p:nvSpPr>
          <p:cNvPr id="11" name="stat-v-1">
            <a:extLst>
              <a:ext uri="{FF2B5EF4-FFF2-40B4-BE49-F238E27FC236}">
                <a16:creationId xmlns:a16="http://schemas.microsoft.com/office/drawing/2014/main" id="{8C95A111-B6A3-4455-BA0A-3DC7F7938FD7}"/>
              </a:ext>
            </a:extLst>
          </p:cNvPr>
          <p:cNvSpPr>
            <a:spLocks noGrp="1"/>
          </p:cNvSpPr>
          <p:nvPr/>
        </p:nvSpPr>
        <p:spPr>
          <a:xfrm>
            <a:off x="3905250" y="3105150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3000" b="1">
                <a:solidFill>
                  <a:srgbClr val="7563A7"/>
                </a:solidFill>
              </a:defRPr>
            </a:pPr>
            <a:r>
              <a:rPr sz="3000" b="1">
                <a:solidFill>
                  <a:srgbClr val="7563A7"/>
                </a:solidFill>
              </a:rPr>
              <a:t>100+</a:t>
            </a:r>
          </a:p>
        </p:txBody>
      </p:sp>
      <p:sp>
        <p:nvSpPr>
          <p:cNvPr id="12" name="stat-rule-1">
            <a:extLst>
              <a:ext uri="{FF2B5EF4-FFF2-40B4-BE49-F238E27FC236}">
                <a16:creationId xmlns:a16="http://schemas.microsoft.com/office/drawing/2014/main" id="{18DF6F81-C795-4DA5-9291-347F0E675717}"/>
              </a:ext>
            </a:extLst>
          </p:cNvPr>
          <p:cNvSpPr>
            <a:spLocks noGrp="1"/>
          </p:cNvSpPr>
          <p:nvPr/>
        </p:nvSpPr>
        <p:spPr>
          <a:xfrm>
            <a:off x="3905250" y="3600450"/>
            <a:ext cx="2095500" cy="0"/>
          </a:xfrm>
          <a:prstGeom prst="line">
            <a:avLst/>
          </a:prstGeom>
          <a:noFill/>
          <a:ln w="9525">
            <a:solidFill>
              <a:srgbClr val="9DA5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tat-l-1">
            <a:extLst>
              <a:ext uri="{FF2B5EF4-FFF2-40B4-BE49-F238E27FC236}">
                <a16:creationId xmlns:a16="http://schemas.microsoft.com/office/drawing/2014/main" id="{4037A86B-91F9-42BB-ADDC-9A4E020E7A91}"/>
              </a:ext>
            </a:extLst>
          </p:cNvPr>
          <p:cNvSpPr>
            <a:spLocks noGrp="1"/>
          </p:cNvSpPr>
          <p:nvPr/>
        </p:nvSpPr>
        <p:spPr>
          <a:xfrm>
            <a:off x="3905250" y="3733800"/>
            <a:ext cx="2209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088" b="0">
                <a:solidFill>
                  <a:srgbClr val="687078"/>
                </a:solidFill>
              </a:defRPr>
            </a:pPr>
            <a:r>
              <a:rPr sz="1088" b="0">
                <a:solidFill>
                  <a:srgbClr val="687078"/>
                </a:solidFill>
              </a:rPr>
              <a:t>potential game concepts in the pipeline</a:t>
            </a:r>
          </a:p>
        </p:txBody>
      </p:sp>
      <p:sp>
        <p:nvSpPr>
          <p:cNvPr id="14" name="stat-v-2">
            <a:extLst>
              <a:ext uri="{FF2B5EF4-FFF2-40B4-BE49-F238E27FC236}">
                <a16:creationId xmlns:a16="http://schemas.microsoft.com/office/drawing/2014/main" id="{4B5F6141-5564-416C-B9E7-D79AE04A1C11}"/>
              </a:ext>
            </a:extLst>
          </p:cNvPr>
          <p:cNvSpPr>
            <a:spLocks noGrp="1"/>
          </p:cNvSpPr>
          <p:nvPr/>
        </p:nvSpPr>
        <p:spPr>
          <a:xfrm>
            <a:off x="6896100" y="3105150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2250" b="1">
                <a:solidFill>
                  <a:srgbClr val="B89145"/>
                </a:solidFill>
              </a:defRPr>
            </a:pPr>
            <a:r>
              <a:rPr sz="2250" b="1">
                <a:solidFill>
                  <a:srgbClr val="B89145"/>
                </a:solidFill>
              </a:rPr>
              <a:t>Paid signal</a:t>
            </a:r>
          </a:p>
        </p:txBody>
      </p:sp>
      <p:sp>
        <p:nvSpPr>
          <p:cNvPr id="15" name="stat-rule-2">
            <a:extLst>
              <a:ext uri="{FF2B5EF4-FFF2-40B4-BE49-F238E27FC236}">
                <a16:creationId xmlns:a16="http://schemas.microsoft.com/office/drawing/2014/main" id="{11C2EEF3-7F28-4A77-839B-1082DD8B2150}"/>
              </a:ext>
            </a:extLst>
          </p:cNvPr>
          <p:cNvSpPr>
            <a:spLocks noGrp="1"/>
          </p:cNvSpPr>
          <p:nvPr/>
        </p:nvSpPr>
        <p:spPr>
          <a:xfrm>
            <a:off x="6896100" y="3600450"/>
            <a:ext cx="2095500" cy="0"/>
          </a:xfrm>
          <a:prstGeom prst="line">
            <a:avLst/>
          </a:prstGeom>
          <a:noFill/>
          <a:ln w="9525">
            <a:solidFill>
              <a:srgbClr val="9DA5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tat-l-2">
            <a:extLst>
              <a:ext uri="{FF2B5EF4-FFF2-40B4-BE49-F238E27FC236}">
                <a16:creationId xmlns:a16="http://schemas.microsoft.com/office/drawing/2014/main" id="{0D775921-3C90-459C-8E75-A32CD09771D5}"/>
              </a:ext>
            </a:extLst>
          </p:cNvPr>
          <p:cNvSpPr>
            <a:spLocks noGrp="1"/>
          </p:cNvSpPr>
          <p:nvPr/>
        </p:nvSpPr>
        <p:spPr>
          <a:xfrm>
            <a:off x="6896100" y="3733800"/>
            <a:ext cx="2209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088" b="0">
                <a:solidFill>
                  <a:srgbClr val="687078"/>
                </a:solidFill>
              </a:defRPr>
            </a:pPr>
            <a:r>
              <a:rPr sz="1088" b="0">
                <a:solidFill>
                  <a:srgbClr val="687078"/>
                </a:solidFill>
              </a:rPr>
              <a:t>Blade of Eternity previously proved willingness to pay</a:t>
            </a:r>
          </a:p>
        </p:txBody>
      </p:sp>
      <p:sp>
        <p:nvSpPr>
          <p:cNvPr id="17" name="stat-v-3">
            <a:extLst>
              <a:ext uri="{FF2B5EF4-FFF2-40B4-BE49-F238E27FC236}">
                <a16:creationId xmlns:a16="http://schemas.microsoft.com/office/drawing/2014/main" id="{AB1C8F6A-C2FD-4024-87AD-9F4019D7671A}"/>
              </a:ext>
            </a:extLst>
          </p:cNvPr>
          <p:cNvSpPr>
            <a:spLocks noGrp="1"/>
          </p:cNvSpPr>
          <p:nvPr/>
        </p:nvSpPr>
        <p:spPr>
          <a:xfrm>
            <a:off x="914400" y="4552950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3000" b="1">
                <a:solidFill>
                  <a:srgbClr val="B54A42"/>
                </a:solidFill>
              </a:defRPr>
            </a:pPr>
            <a:r>
              <a:rPr sz="3000" b="1">
                <a:solidFill>
                  <a:srgbClr val="B54A42"/>
                </a:solidFill>
              </a:rPr>
              <a:t>150</a:t>
            </a:r>
          </a:p>
        </p:txBody>
      </p:sp>
      <p:sp>
        <p:nvSpPr>
          <p:cNvPr id="18" name="stat-rule-3">
            <a:extLst>
              <a:ext uri="{FF2B5EF4-FFF2-40B4-BE49-F238E27FC236}">
                <a16:creationId xmlns:a16="http://schemas.microsoft.com/office/drawing/2014/main" id="{71B65CAE-0D7A-429B-A89F-396286A50CC9}"/>
              </a:ext>
            </a:extLst>
          </p:cNvPr>
          <p:cNvSpPr>
            <a:spLocks noGrp="1"/>
          </p:cNvSpPr>
          <p:nvPr/>
        </p:nvSpPr>
        <p:spPr>
          <a:xfrm>
            <a:off x="914400" y="5048250"/>
            <a:ext cx="2095500" cy="0"/>
          </a:xfrm>
          <a:prstGeom prst="line">
            <a:avLst/>
          </a:prstGeom>
          <a:noFill/>
          <a:ln w="9525">
            <a:solidFill>
              <a:srgbClr val="9DA5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tat-l-3">
            <a:extLst>
              <a:ext uri="{FF2B5EF4-FFF2-40B4-BE49-F238E27FC236}">
                <a16:creationId xmlns:a16="http://schemas.microsoft.com/office/drawing/2014/main" id="{648AF29F-6310-4290-85A9-647887C691E2}"/>
              </a:ext>
            </a:extLst>
          </p:cNvPr>
          <p:cNvSpPr>
            <a:spLocks noGrp="1"/>
          </p:cNvSpPr>
          <p:nvPr/>
        </p:nvSpPr>
        <p:spPr>
          <a:xfrm>
            <a:off x="914400" y="5181600"/>
            <a:ext cx="2209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088" b="0">
                <a:solidFill>
                  <a:srgbClr val="687078"/>
                </a:solidFill>
              </a:defRPr>
            </a:pPr>
            <a:r>
              <a:rPr sz="1088" b="0">
                <a:solidFill>
                  <a:srgbClr val="687078"/>
                </a:solidFill>
              </a:rPr>
              <a:t>Codefre.sh user stories noted in local project state</a:t>
            </a:r>
          </a:p>
        </p:txBody>
      </p:sp>
      <p:sp>
        <p:nvSpPr>
          <p:cNvPr id="20" name="stat-v-4">
            <a:extLst>
              <a:ext uri="{FF2B5EF4-FFF2-40B4-BE49-F238E27FC236}">
                <a16:creationId xmlns:a16="http://schemas.microsoft.com/office/drawing/2014/main" id="{C9B8AD84-9B65-4958-80AF-91A842EAA43F}"/>
              </a:ext>
            </a:extLst>
          </p:cNvPr>
          <p:cNvSpPr>
            <a:spLocks noGrp="1"/>
          </p:cNvSpPr>
          <p:nvPr/>
        </p:nvSpPr>
        <p:spPr>
          <a:xfrm>
            <a:off x="3905250" y="4552950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3000" b="1">
                <a:solidFill>
                  <a:srgbClr val="4F8F66"/>
                </a:solidFill>
              </a:defRPr>
            </a:pPr>
            <a:r>
              <a:rPr sz="3000" b="1">
                <a:solidFill>
                  <a:srgbClr val="4F8F66"/>
                </a:solidFill>
              </a:rPr>
              <a:t>100</a:t>
            </a:r>
          </a:p>
        </p:txBody>
      </p:sp>
      <p:sp>
        <p:nvSpPr>
          <p:cNvPr id="21" name="stat-rule-4">
            <a:extLst>
              <a:ext uri="{FF2B5EF4-FFF2-40B4-BE49-F238E27FC236}">
                <a16:creationId xmlns:a16="http://schemas.microsoft.com/office/drawing/2014/main" id="{C3DA1696-87CE-4F6F-A459-1576CB14C5E2}"/>
              </a:ext>
            </a:extLst>
          </p:cNvPr>
          <p:cNvSpPr>
            <a:spLocks noGrp="1"/>
          </p:cNvSpPr>
          <p:nvPr/>
        </p:nvSpPr>
        <p:spPr>
          <a:xfrm>
            <a:off x="3905250" y="5048250"/>
            <a:ext cx="2095500" cy="0"/>
          </a:xfrm>
          <a:prstGeom prst="line">
            <a:avLst/>
          </a:prstGeom>
          <a:noFill/>
          <a:ln w="9525">
            <a:solidFill>
              <a:srgbClr val="9DA5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tat-l-4">
            <a:extLst>
              <a:ext uri="{FF2B5EF4-FFF2-40B4-BE49-F238E27FC236}">
                <a16:creationId xmlns:a16="http://schemas.microsoft.com/office/drawing/2014/main" id="{1CF488D1-3EE4-49D4-A1D9-CF1573129DE4}"/>
              </a:ext>
            </a:extLst>
          </p:cNvPr>
          <p:cNvSpPr>
            <a:spLocks noGrp="1"/>
          </p:cNvSpPr>
          <p:nvPr/>
        </p:nvSpPr>
        <p:spPr>
          <a:xfrm>
            <a:off x="3905250" y="5181600"/>
            <a:ext cx="2209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088" b="0">
                <a:solidFill>
                  <a:srgbClr val="687078"/>
                </a:solidFill>
              </a:defRPr>
            </a:pPr>
            <a:r>
              <a:rPr sz="1088" b="0">
                <a:solidFill>
                  <a:srgbClr val="687078"/>
                </a:solidFill>
              </a:rPr>
              <a:t>TheRobotKnows user stories noted in local project state</a:t>
            </a:r>
          </a:p>
        </p:txBody>
      </p:sp>
      <p:sp>
        <p:nvSpPr>
          <p:cNvPr id="23" name="stat-v-5">
            <a:extLst>
              <a:ext uri="{FF2B5EF4-FFF2-40B4-BE49-F238E27FC236}">
                <a16:creationId xmlns:a16="http://schemas.microsoft.com/office/drawing/2014/main" id="{F6A6EDF2-C735-49E6-A5A2-9C405AEAB0F0}"/>
              </a:ext>
            </a:extLst>
          </p:cNvPr>
          <p:cNvSpPr>
            <a:spLocks noGrp="1"/>
          </p:cNvSpPr>
          <p:nvPr/>
        </p:nvSpPr>
        <p:spPr>
          <a:xfrm>
            <a:off x="6896100" y="4552950"/>
            <a:ext cx="2095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3000" b="1">
                <a:solidFill>
                  <a:srgbClr val="4E73A8"/>
                </a:solidFill>
              </a:defRPr>
            </a:pPr>
            <a:r>
              <a:rPr sz="3000" b="1">
                <a:solidFill>
                  <a:srgbClr val="4E73A8"/>
                </a:solidFill>
              </a:rPr>
              <a:t>100</a:t>
            </a:r>
          </a:p>
        </p:txBody>
      </p:sp>
      <p:sp>
        <p:nvSpPr>
          <p:cNvPr id="24" name="stat-rule-5">
            <a:extLst>
              <a:ext uri="{FF2B5EF4-FFF2-40B4-BE49-F238E27FC236}">
                <a16:creationId xmlns:a16="http://schemas.microsoft.com/office/drawing/2014/main" id="{0295161A-B616-4E6A-920E-28FC1FEB82B3}"/>
              </a:ext>
            </a:extLst>
          </p:cNvPr>
          <p:cNvSpPr>
            <a:spLocks noGrp="1"/>
          </p:cNvSpPr>
          <p:nvPr/>
        </p:nvSpPr>
        <p:spPr>
          <a:xfrm>
            <a:off x="6896100" y="5048250"/>
            <a:ext cx="2095500" cy="0"/>
          </a:xfrm>
          <a:prstGeom prst="line">
            <a:avLst/>
          </a:prstGeom>
          <a:noFill/>
          <a:ln w="9525">
            <a:solidFill>
              <a:srgbClr val="9DA5A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tat-l-5">
            <a:extLst>
              <a:ext uri="{FF2B5EF4-FFF2-40B4-BE49-F238E27FC236}">
                <a16:creationId xmlns:a16="http://schemas.microsoft.com/office/drawing/2014/main" id="{A6DB3AB5-CBE1-462F-A54E-38BE23D13BF7}"/>
              </a:ext>
            </a:extLst>
          </p:cNvPr>
          <p:cNvSpPr>
            <a:spLocks noGrp="1"/>
          </p:cNvSpPr>
          <p:nvPr/>
        </p:nvSpPr>
        <p:spPr>
          <a:xfrm>
            <a:off x="6896100" y="5181600"/>
            <a:ext cx="2209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088" b="0">
                <a:solidFill>
                  <a:srgbClr val="687078"/>
                </a:solidFill>
              </a:defRPr>
            </a:pPr>
            <a:r>
              <a:rPr sz="1088" b="0">
                <a:solidFill>
                  <a:srgbClr val="687078"/>
                </a:solidFill>
              </a:rPr>
              <a:t>AI Fighter user stories for a first-wave product</a:t>
            </a:r>
          </a:p>
        </p:txBody>
      </p:sp>
      <p:sp>
        <p:nvSpPr>
          <p:cNvPr id="26" name="margin-rule-Founder edge">
            <a:extLst>
              <a:ext uri="{FF2B5EF4-FFF2-40B4-BE49-F238E27FC236}">
                <a16:creationId xmlns:a16="http://schemas.microsoft.com/office/drawing/2014/main" id="{9D1FD23A-1AA8-4640-9581-1BF8F2759BC2}"/>
              </a:ext>
            </a:extLst>
          </p:cNvPr>
          <p:cNvSpPr>
            <a:spLocks noGrp="1"/>
          </p:cNvSpPr>
          <p:nvPr/>
        </p:nvSpPr>
        <p:spPr>
          <a:xfrm>
            <a:off x="9144000" y="2971800"/>
            <a:ext cx="1866900" cy="0"/>
          </a:xfrm>
          <a:prstGeom prst="line">
            <a:avLst/>
          </a:prstGeom>
          <a:noFill/>
          <a:ln w="19050">
            <a:solidFill>
              <a:srgbClr val="11131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margin-title-Founder edge">
            <a:extLst>
              <a:ext uri="{FF2B5EF4-FFF2-40B4-BE49-F238E27FC236}">
                <a16:creationId xmlns:a16="http://schemas.microsoft.com/office/drawing/2014/main" id="{60E79C1E-D905-4FE1-A5FB-876C7A757532}"/>
              </a:ext>
            </a:extLst>
          </p:cNvPr>
          <p:cNvSpPr>
            <a:spLocks noGrp="1"/>
          </p:cNvSpPr>
          <p:nvPr/>
        </p:nvSpPr>
        <p:spPr>
          <a:xfrm>
            <a:off x="9144000" y="3143250"/>
            <a:ext cx="2190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111315"/>
                </a:solidFill>
              </a:defRPr>
            </a:pPr>
            <a:r>
              <a:rPr sz="2175" b="1">
                <a:solidFill>
                  <a:srgbClr val="111315"/>
                </a:solidFill>
              </a:rPr>
              <a:t>Founder edge</a:t>
            </a:r>
          </a:p>
        </p:txBody>
      </p:sp>
      <p:sp>
        <p:nvSpPr>
          <p:cNvPr id="28" name="margin-body-Founder edge">
            <a:extLst>
              <a:ext uri="{FF2B5EF4-FFF2-40B4-BE49-F238E27FC236}">
                <a16:creationId xmlns:a16="http://schemas.microsoft.com/office/drawing/2014/main" id="{F088FD7A-E885-40EA-B862-F191C72A1F8F}"/>
              </a:ext>
            </a:extLst>
          </p:cNvPr>
          <p:cNvSpPr>
            <a:spLocks noGrp="1"/>
          </p:cNvSpPr>
          <p:nvPr/>
        </p:nvSpPr>
        <p:spPr>
          <a:xfrm>
            <a:off x="9163050" y="3886200"/>
            <a:ext cx="21145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125" b="0">
                <a:solidFill>
                  <a:srgbClr val="687078"/>
                </a:solidFill>
              </a:defRPr>
            </a:pPr>
            <a:r>
              <a:rPr sz="1125" b="0">
                <a:solidFill>
                  <a:srgbClr val="687078"/>
                </a:solidFill>
              </a:rPr>
              <a:t>former Microsoft; early AI adopter with security hardening and massive scale-out experience.</a:t>
            </a:r>
          </a:p>
        </p:txBody>
      </p:sp>
    </p:spTree>
    <p:extLst>
      <p:ext uri="{BB962C8B-B14F-4D97-AF65-F5344CB8AC3E}">
        <p14:creationId xmlns:p14="http://schemas.microsoft.com/office/powerpoint/2010/main" val="1310143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op-mark">
            <a:extLst>
              <a:ext uri="{FF2B5EF4-FFF2-40B4-BE49-F238E27FC236}">
                <a16:creationId xmlns:a16="http://schemas.microsoft.com/office/drawing/2014/main" id="{8680F857-9D7F-4084-A01B-3B7AA6A01426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top-rule">
            <a:extLst>
              <a:ext uri="{FF2B5EF4-FFF2-40B4-BE49-F238E27FC236}">
                <a16:creationId xmlns:a16="http://schemas.microsoft.com/office/drawing/2014/main" id="{82E538E3-63A0-41A6-82E6-FE8B3FFD0EEF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footer-left-9">
            <a:extLst>
              <a:ext uri="{FF2B5EF4-FFF2-40B4-BE49-F238E27FC236}">
                <a16:creationId xmlns:a16="http://schemas.microsoft.com/office/drawing/2014/main" id="{3E5F59AB-1CB6-415A-8ED0-51C2859F2953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4" name="footer-right-9">
            <a:extLst>
              <a:ext uri="{FF2B5EF4-FFF2-40B4-BE49-F238E27FC236}">
                <a16:creationId xmlns:a16="http://schemas.microsoft.com/office/drawing/2014/main" id="{6B5454AA-C3BC-42BA-87D5-9C20639EEE27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09</a:t>
            </a:r>
          </a:p>
        </p:txBody>
      </p:sp>
      <p:sp>
        <p:nvSpPr>
          <p:cNvPr id="5" name="kicker">
            <a:extLst>
              <a:ext uri="{FF2B5EF4-FFF2-40B4-BE49-F238E27FC236}">
                <a16:creationId xmlns:a16="http://schemas.microsoft.com/office/drawing/2014/main" id="{10F0C38A-E1B5-4826-A720-5467E5FA0587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0F7F83"/>
                </a:solidFill>
              </a:defRPr>
            </a:pPr>
            <a:r>
              <a:rPr sz="938" b="1">
                <a:solidFill>
                  <a:srgbClr val="0F7F83"/>
                </a:solidFill>
              </a:rPr>
              <a:t>COMMERCIAL PATHS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A737BD0D-F52E-412B-AF0C-2CE0BCF18C4C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8572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2000"/>
              </a:lnSpc>
              <a:buNone/>
              <a:defRPr sz="3000" b="1">
                <a:solidFill>
                  <a:srgbClr val="111315"/>
                </a:solidFill>
              </a:defRPr>
            </a:pPr>
            <a:r>
              <a:rPr sz="3000" b="1">
                <a:solidFill>
                  <a:srgbClr val="111315"/>
                </a:solidFill>
              </a:rPr>
              <a:t>Validated assets can become products, services, utilities, games, or spinouts.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1424F1F0-86A2-4BA2-B82A-0A031F567612}"/>
              </a:ext>
            </a:extLst>
          </p:cNvPr>
          <p:cNvSpPr>
            <a:spLocks noGrp="1"/>
          </p:cNvSpPr>
          <p:nvPr/>
        </p:nvSpPr>
        <p:spPr>
          <a:xfrm>
            <a:off x="723900" y="2038350"/>
            <a:ext cx="8096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687078"/>
                </a:solidFill>
              </a:defRPr>
            </a:pPr>
            <a:r>
              <a:rPr sz="1350" b="0">
                <a:solidFill>
                  <a:srgbClr val="687078"/>
                </a:solidFill>
              </a:rPr>
              <a:t>The parent company captures the compounding infrastructure while strong properties can separate into focused entities with their own teams and financing paths.</a:t>
            </a:r>
          </a:p>
        </p:txBody>
      </p:sp>
      <p:sp>
        <p:nvSpPr>
          <p:cNvPr id="8" name="ruled-top">
            <a:extLst>
              <a:ext uri="{FF2B5EF4-FFF2-40B4-BE49-F238E27FC236}">
                <a16:creationId xmlns:a16="http://schemas.microsoft.com/office/drawing/2014/main" id="{F787A720-14E4-496A-8C59-9826F3F25885}"/>
              </a:ext>
            </a:extLst>
          </p:cNvPr>
          <p:cNvSpPr>
            <a:spLocks noGrp="1"/>
          </p:cNvSpPr>
          <p:nvPr/>
        </p:nvSpPr>
        <p:spPr>
          <a:xfrm>
            <a:off x="914400" y="2781300"/>
            <a:ext cx="8096250" cy="0"/>
          </a:xfrm>
          <a:prstGeom prst="line">
            <a:avLst/>
          </a:prstGeom>
          <a:noFill/>
          <a:ln w="13335">
            <a:solidFill>
              <a:srgbClr val="11131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ow-line-0">
            <a:extLst>
              <a:ext uri="{FF2B5EF4-FFF2-40B4-BE49-F238E27FC236}">
                <a16:creationId xmlns:a16="http://schemas.microsoft.com/office/drawing/2014/main" id="{CE111E93-2DC2-4F2C-A538-5C2675B67AE4}"/>
              </a:ext>
            </a:extLst>
          </p:cNvPr>
          <p:cNvSpPr>
            <a:spLocks noGrp="1"/>
          </p:cNvSpPr>
          <p:nvPr/>
        </p:nvSpPr>
        <p:spPr>
          <a:xfrm>
            <a:off x="914400" y="3543300"/>
            <a:ext cx="80962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ow-num-0">
            <a:extLst>
              <a:ext uri="{FF2B5EF4-FFF2-40B4-BE49-F238E27FC236}">
                <a16:creationId xmlns:a16="http://schemas.microsoft.com/office/drawing/2014/main" id="{5744ACFD-71B8-449A-B2CC-22E74D729EAD}"/>
              </a:ext>
            </a:extLst>
          </p:cNvPr>
          <p:cNvSpPr>
            <a:spLocks noGrp="1"/>
          </p:cNvSpPr>
          <p:nvPr/>
        </p:nvSpPr>
        <p:spPr>
          <a:xfrm>
            <a:off x="914400" y="30099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50" b="1">
                <a:solidFill>
                  <a:srgbClr val="0F7F83"/>
                </a:solidFill>
              </a:defRPr>
            </a:pPr>
            <a:r>
              <a:rPr sz="1350" b="1">
                <a:solidFill>
                  <a:srgbClr val="0F7F83"/>
                </a:solidFill>
              </a:rPr>
              <a:t>01</a:t>
            </a:r>
          </a:p>
        </p:txBody>
      </p:sp>
      <p:sp>
        <p:nvSpPr>
          <p:cNvPr id="11" name="row-title-0">
            <a:extLst>
              <a:ext uri="{FF2B5EF4-FFF2-40B4-BE49-F238E27FC236}">
                <a16:creationId xmlns:a16="http://schemas.microsoft.com/office/drawing/2014/main" id="{CC2E2DB0-AEC7-48CA-9EAF-FA98305E3842}"/>
              </a:ext>
            </a:extLst>
          </p:cNvPr>
          <p:cNvSpPr>
            <a:spLocks noGrp="1"/>
          </p:cNvSpPr>
          <p:nvPr/>
        </p:nvSpPr>
        <p:spPr>
          <a:xfrm>
            <a:off x="1657350" y="300037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SaaS subscriptions</a:t>
            </a:r>
          </a:p>
        </p:txBody>
      </p:sp>
      <p:sp>
        <p:nvSpPr>
          <p:cNvPr id="12" name="row-body-0">
            <a:extLst>
              <a:ext uri="{FF2B5EF4-FFF2-40B4-BE49-F238E27FC236}">
                <a16:creationId xmlns:a16="http://schemas.microsoft.com/office/drawing/2014/main" id="{DB6C7BB0-3997-4002-8643-699F5044D8A4}"/>
              </a:ext>
            </a:extLst>
          </p:cNvPr>
          <p:cNvSpPr>
            <a:spLocks noGrp="1"/>
          </p:cNvSpPr>
          <p:nvPr/>
        </p:nvSpPr>
        <p:spPr>
          <a:xfrm>
            <a:off x="4819650" y="3019425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200" b="0">
                <a:solidFill>
                  <a:srgbClr val="687078"/>
                </a:solidFill>
              </a:defRPr>
            </a:pPr>
            <a:r>
              <a:rPr sz="1200" b="0">
                <a:solidFill>
                  <a:srgbClr val="687078"/>
                </a:solidFill>
              </a:rPr>
              <a:t>Project management, knowledge, learning, evaluation, and lead-capture products.</a:t>
            </a:r>
          </a:p>
        </p:txBody>
      </p:sp>
      <p:sp>
        <p:nvSpPr>
          <p:cNvPr id="13" name="row-line-1">
            <a:extLst>
              <a:ext uri="{FF2B5EF4-FFF2-40B4-BE49-F238E27FC236}">
                <a16:creationId xmlns:a16="http://schemas.microsoft.com/office/drawing/2014/main" id="{8328EA46-4EBF-4E72-B099-5EA4A5649654}"/>
              </a:ext>
            </a:extLst>
          </p:cNvPr>
          <p:cNvSpPr>
            <a:spLocks noGrp="1"/>
          </p:cNvSpPr>
          <p:nvPr/>
        </p:nvSpPr>
        <p:spPr>
          <a:xfrm>
            <a:off x="914400" y="4286250"/>
            <a:ext cx="80962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ow-num-1">
            <a:extLst>
              <a:ext uri="{FF2B5EF4-FFF2-40B4-BE49-F238E27FC236}">
                <a16:creationId xmlns:a16="http://schemas.microsoft.com/office/drawing/2014/main" id="{F27C2F82-D923-4712-A31A-05E81161C275}"/>
              </a:ext>
            </a:extLst>
          </p:cNvPr>
          <p:cNvSpPr>
            <a:spLocks noGrp="1"/>
          </p:cNvSpPr>
          <p:nvPr/>
        </p:nvSpPr>
        <p:spPr>
          <a:xfrm>
            <a:off x="914400" y="37528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50" b="1">
                <a:solidFill>
                  <a:srgbClr val="4F8F66"/>
                </a:solidFill>
              </a:defRPr>
            </a:pPr>
            <a:r>
              <a:rPr sz="1350" b="1">
                <a:solidFill>
                  <a:srgbClr val="4F8F66"/>
                </a:solidFill>
              </a:rPr>
              <a:t>02</a:t>
            </a:r>
          </a:p>
        </p:txBody>
      </p:sp>
      <p:sp>
        <p:nvSpPr>
          <p:cNvPr id="15" name="row-title-1">
            <a:extLst>
              <a:ext uri="{FF2B5EF4-FFF2-40B4-BE49-F238E27FC236}">
                <a16:creationId xmlns:a16="http://schemas.microsoft.com/office/drawing/2014/main" id="{BB5F62AC-7807-4C3C-86EA-1E1552C1D434}"/>
              </a:ext>
            </a:extLst>
          </p:cNvPr>
          <p:cNvSpPr>
            <a:spLocks noGrp="1"/>
          </p:cNvSpPr>
          <p:nvPr/>
        </p:nvSpPr>
        <p:spPr>
          <a:xfrm>
            <a:off x="1657350" y="374332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Paid utilities</a:t>
            </a:r>
          </a:p>
        </p:txBody>
      </p:sp>
      <p:sp>
        <p:nvSpPr>
          <p:cNvPr id="16" name="row-body-1">
            <a:extLst>
              <a:ext uri="{FF2B5EF4-FFF2-40B4-BE49-F238E27FC236}">
                <a16:creationId xmlns:a16="http://schemas.microsoft.com/office/drawing/2014/main" id="{FEE0DE8E-094D-44F2-8632-E83380DA7312}"/>
              </a:ext>
            </a:extLst>
          </p:cNvPr>
          <p:cNvSpPr>
            <a:spLocks noGrp="1"/>
          </p:cNvSpPr>
          <p:nvPr/>
        </p:nvSpPr>
        <p:spPr>
          <a:xfrm>
            <a:off x="4819650" y="3762375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200" b="0">
                <a:solidFill>
                  <a:srgbClr val="687078"/>
                </a:solidFill>
              </a:defRPr>
            </a:pPr>
            <a:r>
              <a:rPr sz="1200" b="0">
                <a:solidFill>
                  <a:srgbClr val="687078"/>
                </a:solidFill>
              </a:rPr>
              <a:t>llm-toolkit, Remote Agent, and tobor.locker sell directly and improve internal execution.</a:t>
            </a:r>
          </a:p>
        </p:txBody>
      </p:sp>
      <p:sp>
        <p:nvSpPr>
          <p:cNvPr id="17" name="row-line-2">
            <a:extLst>
              <a:ext uri="{FF2B5EF4-FFF2-40B4-BE49-F238E27FC236}">
                <a16:creationId xmlns:a16="http://schemas.microsoft.com/office/drawing/2014/main" id="{82ADE459-C4ED-4B98-90DD-1A4E7918CF77}"/>
              </a:ext>
            </a:extLst>
          </p:cNvPr>
          <p:cNvSpPr>
            <a:spLocks noGrp="1"/>
          </p:cNvSpPr>
          <p:nvPr/>
        </p:nvSpPr>
        <p:spPr>
          <a:xfrm>
            <a:off x="914400" y="5029200"/>
            <a:ext cx="80962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ow-num-2">
            <a:extLst>
              <a:ext uri="{FF2B5EF4-FFF2-40B4-BE49-F238E27FC236}">
                <a16:creationId xmlns:a16="http://schemas.microsoft.com/office/drawing/2014/main" id="{16B30F1E-E56D-4591-9CF3-71EB69E0E644}"/>
              </a:ext>
            </a:extLst>
          </p:cNvPr>
          <p:cNvSpPr>
            <a:spLocks noGrp="1"/>
          </p:cNvSpPr>
          <p:nvPr/>
        </p:nvSpPr>
        <p:spPr>
          <a:xfrm>
            <a:off x="914400" y="449580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50" b="1">
                <a:solidFill>
                  <a:srgbClr val="B89145"/>
                </a:solidFill>
              </a:defRPr>
            </a:pPr>
            <a:r>
              <a:rPr sz="1350" b="1">
                <a:solidFill>
                  <a:srgbClr val="B89145"/>
                </a:solidFill>
              </a:rPr>
              <a:t>03</a:t>
            </a:r>
          </a:p>
        </p:txBody>
      </p:sp>
      <p:sp>
        <p:nvSpPr>
          <p:cNvPr id="19" name="row-title-2">
            <a:extLst>
              <a:ext uri="{FF2B5EF4-FFF2-40B4-BE49-F238E27FC236}">
                <a16:creationId xmlns:a16="http://schemas.microsoft.com/office/drawing/2014/main" id="{D8657BDF-EE79-4F40-BC9F-46B3461A8968}"/>
              </a:ext>
            </a:extLst>
          </p:cNvPr>
          <p:cNvSpPr>
            <a:spLocks noGrp="1"/>
          </p:cNvSpPr>
          <p:nvPr/>
        </p:nvSpPr>
        <p:spPr>
          <a:xfrm>
            <a:off x="1657350" y="448627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Managed builds</a:t>
            </a:r>
          </a:p>
        </p:txBody>
      </p:sp>
      <p:sp>
        <p:nvSpPr>
          <p:cNvPr id="20" name="row-body-2">
            <a:extLst>
              <a:ext uri="{FF2B5EF4-FFF2-40B4-BE49-F238E27FC236}">
                <a16:creationId xmlns:a16="http://schemas.microsoft.com/office/drawing/2014/main" id="{06BE40B4-65D1-4527-86BC-466CF8F5DC44}"/>
              </a:ext>
            </a:extLst>
          </p:cNvPr>
          <p:cNvSpPr>
            <a:spLocks noGrp="1"/>
          </p:cNvSpPr>
          <p:nvPr/>
        </p:nvSpPr>
        <p:spPr>
          <a:xfrm>
            <a:off x="4819650" y="4505325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200" b="0">
                <a:solidFill>
                  <a:srgbClr val="687078"/>
                </a:solidFill>
              </a:defRPr>
            </a:pPr>
            <a:r>
              <a:rPr sz="1200" b="0">
                <a:solidFill>
                  <a:srgbClr val="687078"/>
                </a:solidFill>
              </a:rPr>
              <a:t>Use the stack to create prototypes, launch pages, content, and validation campaigns.</a:t>
            </a:r>
          </a:p>
        </p:txBody>
      </p:sp>
      <p:sp>
        <p:nvSpPr>
          <p:cNvPr id="21" name="row-line-3">
            <a:extLst>
              <a:ext uri="{FF2B5EF4-FFF2-40B4-BE49-F238E27FC236}">
                <a16:creationId xmlns:a16="http://schemas.microsoft.com/office/drawing/2014/main" id="{55784D2D-949A-45D8-9E25-4355546A54B7}"/>
              </a:ext>
            </a:extLst>
          </p:cNvPr>
          <p:cNvSpPr>
            <a:spLocks noGrp="1"/>
          </p:cNvSpPr>
          <p:nvPr/>
        </p:nvSpPr>
        <p:spPr>
          <a:xfrm>
            <a:off x="914400" y="5772150"/>
            <a:ext cx="809625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ow-num-3">
            <a:extLst>
              <a:ext uri="{FF2B5EF4-FFF2-40B4-BE49-F238E27FC236}">
                <a16:creationId xmlns:a16="http://schemas.microsoft.com/office/drawing/2014/main" id="{89EBCD77-AC58-434F-994B-FCA0D41C7DAF}"/>
              </a:ext>
            </a:extLst>
          </p:cNvPr>
          <p:cNvSpPr>
            <a:spLocks noGrp="1"/>
          </p:cNvSpPr>
          <p:nvPr/>
        </p:nvSpPr>
        <p:spPr>
          <a:xfrm>
            <a:off x="914400" y="5238750"/>
            <a:ext cx="5143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350" b="1">
                <a:solidFill>
                  <a:srgbClr val="4E73A8"/>
                </a:solidFill>
              </a:defRPr>
            </a:pPr>
            <a:r>
              <a:rPr sz="1350" b="1">
                <a:solidFill>
                  <a:srgbClr val="4E73A8"/>
                </a:solidFill>
              </a:rPr>
              <a:t>04</a:t>
            </a:r>
          </a:p>
        </p:txBody>
      </p:sp>
      <p:sp>
        <p:nvSpPr>
          <p:cNvPr id="23" name="row-title-3">
            <a:extLst>
              <a:ext uri="{FF2B5EF4-FFF2-40B4-BE49-F238E27FC236}">
                <a16:creationId xmlns:a16="http://schemas.microsoft.com/office/drawing/2014/main" id="{533C6C86-03DB-4BDA-8CA3-FAB79CFC4948}"/>
              </a:ext>
            </a:extLst>
          </p:cNvPr>
          <p:cNvSpPr>
            <a:spLocks noGrp="1"/>
          </p:cNvSpPr>
          <p:nvPr/>
        </p:nvSpPr>
        <p:spPr>
          <a:xfrm>
            <a:off x="1657350" y="5229225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650" b="1">
                <a:solidFill>
                  <a:srgbClr val="111315"/>
                </a:solidFill>
              </a:defRPr>
            </a:pPr>
            <a:r>
              <a:rPr sz="1650" b="1">
                <a:solidFill>
                  <a:srgbClr val="111315"/>
                </a:solidFill>
              </a:rPr>
              <a:t>Spinout upside</a:t>
            </a:r>
          </a:p>
        </p:txBody>
      </p:sp>
      <p:sp>
        <p:nvSpPr>
          <p:cNvPr id="24" name="row-body-3">
            <a:extLst>
              <a:ext uri="{FF2B5EF4-FFF2-40B4-BE49-F238E27FC236}">
                <a16:creationId xmlns:a16="http://schemas.microsoft.com/office/drawing/2014/main" id="{6139C504-26B8-41AE-9527-034F6E415566}"/>
              </a:ext>
            </a:extLst>
          </p:cNvPr>
          <p:cNvSpPr>
            <a:spLocks noGrp="1"/>
          </p:cNvSpPr>
          <p:nvPr/>
        </p:nvSpPr>
        <p:spPr>
          <a:xfrm>
            <a:off x="4819650" y="5248275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200" b="0">
                <a:solidFill>
                  <a:srgbClr val="687078"/>
                </a:solidFill>
              </a:defRPr>
            </a:pPr>
            <a:r>
              <a:rPr sz="1200" b="0">
                <a:solidFill>
                  <a:srgbClr val="687078"/>
                </a:solidFill>
              </a:rPr>
              <a:t>Validated assets become focused companies; part of spinout financing can fund the parent company.</a:t>
            </a:r>
          </a:p>
        </p:txBody>
      </p:sp>
      <p:sp>
        <p:nvSpPr>
          <p:cNvPr id="25" name="margin-rule-Parent stays valuable">
            <a:extLst>
              <a:ext uri="{FF2B5EF4-FFF2-40B4-BE49-F238E27FC236}">
                <a16:creationId xmlns:a16="http://schemas.microsoft.com/office/drawing/2014/main" id="{B424A042-DD64-4AFA-8B7F-E2E22A49DF01}"/>
              </a:ext>
            </a:extLst>
          </p:cNvPr>
          <p:cNvSpPr>
            <a:spLocks noGrp="1"/>
          </p:cNvSpPr>
          <p:nvPr/>
        </p:nvSpPr>
        <p:spPr>
          <a:xfrm>
            <a:off x="9163050" y="3086100"/>
            <a:ext cx="1866900" cy="0"/>
          </a:xfrm>
          <a:prstGeom prst="line">
            <a:avLst/>
          </a:prstGeom>
          <a:noFill/>
          <a:ln w="19050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margin-title-Parent stays valuable">
            <a:extLst>
              <a:ext uri="{FF2B5EF4-FFF2-40B4-BE49-F238E27FC236}">
                <a16:creationId xmlns:a16="http://schemas.microsoft.com/office/drawing/2014/main" id="{D4213BD1-0CA4-43B5-85BE-03832F3A7F12}"/>
              </a:ext>
            </a:extLst>
          </p:cNvPr>
          <p:cNvSpPr>
            <a:spLocks noGrp="1"/>
          </p:cNvSpPr>
          <p:nvPr/>
        </p:nvSpPr>
        <p:spPr>
          <a:xfrm>
            <a:off x="9163050" y="3257550"/>
            <a:ext cx="21907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75" b="1">
                <a:solidFill>
                  <a:srgbClr val="111315"/>
                </a:solidFill>
              </a:defRPr>
            </a:pPr>
            <a:r>
              <a:rPr sz="2175" b="1">
                <a:solidFill>
                  <a:srgbClr val="111315"/>
                </a:solidFill>
              </a:rPr>
              <a:t>Parent stays valuable</a:t>
            </a:r>
          </a:p>
        </p:txBody>
      </p:sp>
      <p:sp>
        <p:nvSpPr>
          <p:cNvPr id="27" name="margin-body-Parent stays valuable">
            <a:extLst>
              <a:ext uri="{FF2B5EF4-FFF2-40B4-BE49-F238E27FC236}">
                <a16:creationId xmlns:a16="http://schemas.microsoft.com/office/drawing/2014/main" id="{09B4F8A5-8167-49BD-A5D8-F94EF8FA925E}"/>
              </a:ext>
            </a:extLst>
          </p:cNvPr>
          <p:cNvSpPr>
            <a:spLocks noGrp="1"/>
          </p:cNvSpPr>
          <p:nvPr/>
        </p:nvSpPr>
        <p:spPr>
          <a:xfrm>
            <a:off x="9182100" y="4000500"/>
            <a:ext cx="21145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0000"/>
              </a:lnSpc>
              <a:buNone/>
              <a:defRPr sz="1125" b="0">
                <a:solidFill>
                  <a:srgbClr val="687078"/>
                </a:solidFill>
              </a:defRPr>
            </a:pPr>
            <a:r>
              <a:rPr sz="1125" b="0">
                <a:solidFill>
                  <a:srgbClr val="687078"/>
                </a:solidFill>
              </a:rPr>
              <a:t>The lab owns the operating system, product corpus, brand network, and spinout option pool.</a:t>
            </a:r>
          </a:p>
        </p:txBody>
      </p:sp>
    </p:spTree>
    <p:extLst>
      <p:ext uri="{BB962C8B-B14F-4D97-AF65-F5344CB8AC3E}">
        <p14:creationId xmlns:p14="http://schemas.microsoft.com/office/powerpoint/2010/main" val="94103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8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per-strip">
            <a:extLst>
              <a:ext uri="{FF2B5EF4-FFF2-40B4-BE49-F238E27FC236}">
                <a16:creationId xmlns:a16="http://schemas.microsoft.com/office/drawing/2014/main" id="{6079FF01-46AD-43F9-8F17-EB62C9228C3B}"/>
              </a:ext>
            </a:extLst>
          </p:cNvPr>
          <p:cNvSpPr>
            <a:spLocks noGrp="1"/>
          </p:cNvSpPr>
          <p:nvPr/>
        </p:nvSpPr>
        <p:spPr>
          <a:xfrm>
            <a:off x="0" y="5562600"/>
            <a:ext cx="12192000" cy="1295400"/>
          </a:xfrm>
          <a:prstGeom prst="rect">
            <a:avLst/>
          </a:prstGeom>
          <a:solidFill>
            <a:srgbClr val="FBFBF7"/>
          </a:solidFill>
          <a:ln w="9525">
            <a:solidFill>
              <a:srgbClr val="FBFBF7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kicker">
            <a:extLst>
              <a:ext uri="{FF2B5EF4-FFF2-40B4-BE49-F238E27FC236}">
                <a16:creationId xmlns:a16="http://schemas.microsoft.com/office/drawing/2014/main" id="{5721AB5E-5DB1-4891-8DBB-991C8930A354}"/>
              </a:ext>
            </a:extLst>
          </p:cNvPr>
          <p:cNvSpPr>
            <a:spLocks noGrp="1"/>
          </p:cNvSpPr>
          <p:nvPr/>
        </p:nvSpPr>
        <p:spPr>
          <a:xfrm>
            <a:off x="685800" y="742950"/>
            <a:ext cx="304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938" b="1">
                <a:solidFill>
                  <a:srgbClr val="B89145"/>
                </a:solidFill>
              </a:defRPr>
            </a:pPr>
            <a:r>
              <a:rPr sz="938" b="1">
                <a:solidFill>
                  <a:srgbClr val="B89145"/>
                </a:solidFill>
              </a:rPr>
              <a:t>INVESTOR MILESTONES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031B06F7-65DB-4D33-A705-3A54769CB71E}"/>
              </a:ext>
            </a:extLst>
          </p:cNvPr>
          <p:cNvSpPr>
            <a:spLocks noGrp="1"/>
          </p:cNvSpPr>
          <p:nvPr/>
        </p:nvSpPr>
        <p:spPr>
          <a:xfrm>
            <a:off x="685800" y="1257300"/>
            <a:ext cx="723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The next 12 months turn breadth into evidence.</a:t>
            </a:r>
          </a:p>
        </p:txBody>
      </p:sp>
      <p:sp>
        <p:nvSpPr>
          <p:cNvPr id="4" name="ms-date-0">
            <a:extLst>
              <a:ext uri="{FF2B5EF4-FFF2-40B4-BE49-F238E27FC236}">
                <a16:creationId xmlns:a16="http://schemas.microsoft.com/office/drawing/2014/main" id="{ECAD0B80-224F-4C7C-9A71-58AB61ABC03C}"/>
              </a:ext>
            </a:extLst>
          </p:cNvPr>
          <p:cNvSpPr>
            <a:spLocks noGrp="1"/>
          </p:cNvSpPr>
          <p:nvPr/>
        </p:nvSpPr>
        <p:spPr>
          <a:xfrm>
            <a:off x="857250" y="3124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800" b="1">
                <a:solidFill>
                  <a:srgbClr val="0F7F83"/>
                </a:solidFill>
              </a:defRPr>
            </a:pPr>
            <a:r>
              <a:rPr sz="1800" b="1">
                <a:solidFill>
                  <a:srgbClr val="0F7F83"/>
                </a:solidFill>
              </a:rPr>
              <a:t>60 days</a:t>
            </a:r>
          </a:p>
        </p:txBody>
      </p:sp>
      <p:sp>
        <p:nvSpPr>
          <p:cNvPr id="5" name="ms-rule-0">
            <a:extLst>
              <a:ext uri="{FF2B5EF4-FFF2-40B4-BE49-F238E27FC236}">
                <a16:creationId xmlns:a16="http://schemas.microsoft.com/office/drawing/2014/main" id="{67B2A3E0-54D5-49BF-BC6D-8FD243220CEE}"/>
              </a:ext>
            </a:extLst>
          </p:cNvPr>
          <p:cNvSpPr>
            <a:spLocks noGrp="1"/>
          </p:cNvSpPr>
          <p:nvPr/>
        </p:nvSpPr>
        <p:spPr>
          <a:xfrm>
            <a:off x="857250" y="3524250"/>
            <a:ext cx="2476500" cy="0"/>
          </a:xfrm>
          <a:prstGeom prst="line">
            <a:avLst/>
          </a:prstGeom>
          <a:noFill/>
          <a:ln w="19050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ms-title-0">
            <a:extLst>
              <a:ext uri="{FF2B5EF4-FFF2-40B4-BE49-F238E27FC236}">
                <a16:creationId xmlns:a16="http://schemas.microsoft.com/office/drawing/2014/main" id="{63DC4916-7A96-4229-82FD-707DE6DFD7D0}"/>
              </a:ext>
            </a:extLst>
          </p:cNvPr>
          <p:cNvSpPr>
            <a:spLocks noGrp="1"/>
          </p:cNvSpPr>
          <p:nvPr/>
        </p:nvSpPr>
        <p:spPr>
          <a:xfrm>
            <a:off x="857250" y="3695700"/>
            <a:ext cx="228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Public validation wave</a:t>
            </a:r>
          </a:p>
        </p:txBody>
      </p:sp>
      <p:sp>
        <p:nvSpPr>
          <p:cNvPr id="7" name="ms-body-0">
            <a:extLst>
              <a:ext uri="{FF2B5EF4-FFF2-40B4-BE49-F238E27FC236}">
                <a16:creationId xmlns:a16="http://schemas.microsoft.com/office/drawing/2014/main" id="{4F4B8489-848A-4B9E-8D8E-C8E57C48EDA9}"/>
              </a:ext>
            </a:extLst>
          </p:cNvPr>
          <p:cNvSpPr>
            <a:spLocks noGrp="1"/>
          </p:cNvSpPr>
          <p:nvPr/>
        </p:nvSpPr>
        <p:spPr>
          <a:xfrm>
            <a:off x="857250" y="4400550"/>
            <a:ext cx="2476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200" b="0">
                <a:solidFill>
                  <a:srgbClr val="CBD4DA"/>
                </a:solidFill>
              </a:defRPr>
            </a:pPr>
            <a:r>
              <a:rPr sz="1200" b="0">
                <a:solidFill>
                  <a:srgbClr val="CBD4DA"/>
                </a:solidFill>
              </a:rPr>
              <a:t>Release nearest-ready sites, launch targeted tests, and measure qualified interest, activation, and buyer intent.</a:t>
            </a:r>
          </a:p>
        </p:txBody>
      </p:sp>
      <p:sp>
        <p:nvSpPr>
          <p:cNvPr id="8" name="ms-date-1">
            <a:extLst>
              <a:ext uri="{FF2B5EF4-FFF2-40B4-BE49-F238E27FC236}">
                <a16:creationId xmlns:a16="http://schemas.microsoft.com/office/drawing/2014/main" id="{87B6EEDC-596C-47B8-8687-0300D2C09CE6}"/>
              </a:ext>
            </a:extLst>
          </p:cNvPr>
          <p:cNvSpPr>
            <a:spLocks noGrp="1"/>
          </p:cNvSpPr>
          <p:nvPr/>
        </p:nvSpPr>
        <p:spPr>
          <a:xfrm>
            <a:off x="4343400" y="3124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800" b="1">
                <a:solidFill>
                  <a:srgbClr val="B89145"/>
                </a:solidFill>
              </a:defRPr>
            </a:pPr>
            <a:r>
              <a:rPr sz="1800" b="1">
                <a:solidFill>
                  <a:srgbClr val="B89145"/>
                </a:solidFill>
              </a:rPr>
              <a:t>6 months</a:t>
            </a:r>
          </a:p>
        </p:txBody>
      </p:sp>
      <p:sp>
        <p:nvSpPr>
          <p:cNvPr id="9" name="ms-rule-1">
            <a:extLst>
              <a:ext uri="{FF2B5EF4-FFF2-40B4-BE49-F238E27FC236}">
                <a16:creationId xmlns:a16="http://schemas.microsoft.com/office/drawing/2014/main" id="{1F77DE7B-1825-465E-A1AF-61B6F8F1515F}"/>
              </a:ext>
            </a:extLst>
          </p:cNvPr>
          <p:cNvSpPr>
            <a:spLocks noGrp="1"/>
          </p:cNvSpPr>
          <p:nvPr/>
        </p:nvSpPr>
        <p:spPr>
          <a:xfrm>
            <a:off x="4343400" y="3524250"/>
            <a:ext cx="2476500" cy="0"/>
          </a:xfrm>
          <a:prstGeom prst="line">
            <a:avLst/>
          </a:prstGeom>
          <a:noFill/>
          <a:ln w="19050">
            <a:solidFill>
              <a:srgbClr val="B8914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ms-title-1">
            <a:extLst>
              <a:ext uri="{FF2B5EF4-FFF2-40B4-BE49-F238E27FC236}">
                <a16:creationId xmlns:a16="http://schemas.microsoft.com/office/drawing/2014/main" id="{36A80970-FE77-421E-989C-4AC73F19E47D}"/>
              </a:ext>
            </a:extLst>
          </p:cNvPr>
          <p:cNvSpPr>
            <a:spLocks noGrp="1"/>
          </p:cNvSpPr>
          <p:nvPr/>
        </p:nvSpPr>
        <p:spPr>
          <a:xfrm>
            <a:off x="4343400" y="3695700"/>
            <a:ext cx="228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Repeatable signal</a:t>
            </a:r>
          </a:p>
        </p:txBody>
      </p:sp>
      <p:sp>
        <p:nvSpPr>
          <p:cNvPr id="11" name="ms-body-1">
            <a:extLst>
              <a:ext uri="{FF2B5EF4-FFF2-40B4-BE49-F238E27FC236}">
                <a16:creationId xmlns:a16="http://schemas.microsoft.com/office/drawing/2014/main" id="{BF3FA87B-D016-4B06-ABD4-F58C87443E4C}"/>
              </a:ext>
            </a:extLst>
          </p:cNvPr>
          <p:cNvSpPr>
            <a:spLocks noGrp="1"/>
          </p:cNvSpPr>
          <p:nvPr/>
        </p:nvSpPr>
        <p:spPr>
          <a:xfrm>
            <a:off x="4343400" y="4400550"/>
            <a:ext cx="2476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200" b="0">
                <a:solidFill>
                  <a:srgbClr val="CBD4DA"/>
                </a:solidFill>
              </a:defRPr>
            </a:pPr>
            <a:r>
              <a:rPr sz="1200" b="0">
                <a:solidFill>
                  <a:srgbClr val="CBD4DA"/>
                </a:solidFill>
              </a:rPr>
              <a:t>Narrow the portfolio toward surfaces with retention, conversion, and reusable platform leverage.</a:t>
            </a:r>
          </a:p>
        </p:txBody>
      </p:sp>
      <p:sp>
        <p:nvSpPr>
          <p:cNvPr id="12" name="ms-date-2">
            <a:extLst>
              <a:ext uri="{FF2B5EF4-FFF2-40B4-BE49-F238E27FC236}">
                <a16:creationId xmlns:a16="http://schemas.microsoft.com/office/drawing/2014/main" id="{FB667895-07C8-479E-9AD2-B1CCADA8CE79}"/>
              </a:ext>
            </a:extLst>
          </p:cNvPr>
          <p:cNvSpPr>
            <a:spLocks noGrp="1"/>
          </p:cNvSpPr>
          <p:nvPr/>
        </p:nvSpPr>
        <p:spPr>
          <a:xfrm>
            <a:off x="7829550" y="3124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800" b="1">
                <a:solidFill>
                  <a:srgbClr val="4E73A8"/>
                </a:solidFill>
              </a:defRPr>
            </a:pPr>
            <a:r>
              <a:rPr sz="1800" b="1">
                <a:solidFill>
                  <a:srgbClr val="4E73A8"/>
                </a:solidFill>
              </a:rPr>
              <a:t>12 months</a:t>
            </a:r>
          </a:p>
        </p:txBody>
      </p:sp>
      <p:sp>
        <p:nvSpPr>
          <p:cNvPr id="13" name="ms-rule-2">
            <a:extLst>
              <a:ext uri="{FF2B5EF4-FFF2-40B4-BE49-F238E27FC236}">
                <a16:creationId xmlns:a16="http://schemas.microsoft.com/office/drawing/2014/main" id="{F71690D4-028F-4F55-8243-7C56159CC090}"/>
              </a:ext>
            </a:extLst>
          </p:cNvPr>
          <p:cNvSpPr>
            <a:spLocks noGrp="1"/>
          </p:cNvSpPr>
          <p:nvPr/>
        </p:nvSpPr>
        <p:spPr>
          <a:xfrm>
            <a:off x="7829550" y="3524250"/>
            <a:ext cx="2476500" cy="0"/>
          </a:xfrm>
          <a:prstGeom prst="line">
            <a:avLst/>
          </a:prstGeom>
          <a:noFill/>
          <a:ln w="19050">
            <a:solidFill>
              <a:srgbClr val="4E73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ms-title-2">
            <a:extLst>
              <a:ext uri="{FF2B5EF4-FFF2-40B4-BE49-F238E27FC236}">
                <a16:creationId xmlns:a16="http://schemas.microsoft.com/office/drawing/2014/main" id="{9C095D6C-CE1B-4FE9-8F10-BFC85F598F8C}"/>
              </a:ext>
            </a:extLst>
          </p:cNvPr>
          <p:cNvSpPr>
            <a:spLocks noGrp="1"/>
          </p:cNvSpPr>
          <p:nvPr/>
        </p:nvSpPr>
        <p:spPr>
          <a:xfrm>
            <a:off x="7829550" y="3695700"/>
            <a:ext cx="2286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0000"/>
              </a:lnSpc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Spinout candidate</a:t>
            </a:r>
          </a:p>
        </p:txBody>
      </p:sp>
      <p:sp>
        <p:nvSpPr>
          <p:cNvPr id="15" name="ms-body-2">
            <a:extLst>
              <a:ext uri="{FF2B5EF4-FFF2-40B4-BE49-F238E27FC236}">
                <a16:creationId xmlns:a16="http://schemas.microsoft.com/office/drawing/2014/main" id="{92010814-409C-4AD2-975B-C11E618C17E7}"/>
              </a:ext>
            </a:extLst>
          </p:cNvPr>
          <p:cNvSpPr>
            <a:spLocks noGrp="1"/>
          </p:cNvSpPr>
          <p:nvPr/>
        </p:nvSpPr>
        <p:spPr>
          <a:xfrm>
            <a:off x="7829550" y="4400550"/>
            <a:ext cx="2476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12000"/>
              </a:lnSpc>
              <a:buNone/>
              <a:defRPr sz="1200" b="0">
                <a:solidFill>
                  <a:srgbClr val="CBD4DA"/>
                </a:solidFill>
              </a:defRPr>
            </a:pPr>
            <a:r>
              <a:rPr sz="1200" b="0">
                <a:solidFill>
                  <a:srgbClr val="CBD4DA"/>
                </a:solidFill>
              </a:rPr>
              <a:t>Move the strongest property toward its own operating plan, team path, and legal structure.</a:t>
            </a:r>
          </a:p>
        </p:txBody>
      </p:sp>
      <p:sp>
        <p:nvSpPr>
          <p:cNvPr id="16" name="ask">
            <a:extLst>
              <a:ext uri="{FF2B5EF4-FFF2-40B4-BE49-F238E27FC236}">
                <a16:creationId xmlns:a16="http://schemas.microsoft.com/office/drawing/2014/main" id="{FB07BF10-6DCA-4EA1-87F7-08DCF55AF516}"/>
              </a:ext>
            </a:extLst>
          </p:cNvPr>
          <p:cNvSpPr>
            <a:spLocks noGrp="1"/>
          </p:cNvSpPr>
          <p:nvPr/>
        </p:nvSpPr>
        <p:spPr>
          <a:xfrm>
            <a:off x="857250" y="5962650"/>
            <a:ext cx="8191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1725" b="1">
                <a:solidFill>
                  <a:srgbClr val="111315"/>
                </a:solidFill>
              </a:defRPr>
            </a:pPr>
            <a:r>
              <a:rPr lang="en-US" sz="1725" b="1" dirty="0">
                <a:solidFill>
                  <a:srgbClr val="111315"/>
                </a:solidFill>
              </a:rPr>
              <a:t>The Robot Lives</a:t>
            </a:r>
            <a:endParaRPr sz="1725" b="1" dirty="0">
              <a:solidFill>
                <a:srgbClr val="111315"/>
              </a:solidFill>
            </a:endParaRPr>
          </a:p>
        </p:txBody>
      </p:sp>
      <p:sp>
        <p:nvSpPr>
          <p:cNvPr id="17" name="url">
            <a:extLst>
              <a:ext uri="{FF2B5EF4-FFF2-40B4-BE49-F238E27FC236}">
                <a16:creationId xmlns:a16="http://schemas.microsoft.com/office/drawing/2014/main" id="{08C61B18-95DD-44EB-A57C-91960599155E}"/>
              </a:ext>
            </a:extLst>
          </p:cNvPr>
          <p:cNvSpPr>
            <a:spLocks noGrp="1"/>
          </p:cNvSpPr>
          <p:nvPr/>
        </p:nvSpPr>
        <p:spPr>
          <a:xfrm>
            <a:off x="8801100" y="60007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1275" b="1">
                <a:solidFill>
                  <a:srgbClr val="B89145"/>
                </a:solidFill>
              </a:defRPr>
            </a:pPr>
            <a:r>
              <a:rPr sz="1275" b="1">
                <a:solidFill>
                  <a:srgbClr val="B89145"/>
                </a:solidFill>
              </a:rPr>
              <a:t>pitch.therobotlives.com</a:t>
            </a:r>
          </a:p>
        </p:txBody>
      </p:sp>
      <p:sp>
        <p:nvSpPr>
          <p:cNvPr id="18" name="top-mark">
            <a:extLst>
              <a:ext uri="{FF2B5EF4-FFF2-40B4-BE49-F238E27FC236}">
                <a16:creationId xmlns:a16="http://schemas.microsoft.com/office/drawing/2014/main" id="{E8D767CE-43C9-49C9-9CB8-8AD9AE956A1C}"/>
              </a:ext>
            </a:extLst>
          </p:cNvPr>
          <p:cNvSpPr>
            <a:spLocks noGrp="1"/>
          </p:cNvSpPr>
          <p:nvPr/>
        </p:nvSpPr>
        <p:spPr>
          <a:xfrm>
            <a:off x="685800" y="381000"/>
            <a:ext cx="1104900" cy="47625"/>
          </a:xfrm>
          <a:prstGeom prst="roundRect">
            <a:avLst>
              <a:gd name="adj" fmla="val 50000"/>
            </a:avLst>
          </a:prstGeom>
          <a:solidFill>
            <a:srgbClr val="0F7F83"/>
          </a:solidFill>
          <a:ln w="9525">
            <a:solidFill>
              <a:srgbClr val="0F7F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op-rule">
            <a:extLst>
              <a:ext uri="{FF2B5EF4-FFF2-40B4-BE49-F238E27FC236}">
                <a16:creationId xmlns:a16="http://schemas.microsoft.com/office/drawing/2014/main" id="{A4982F1F-8AA4-43D9-ABB6-4E5FD23B3D46}"/>
              </a:ext>
            </a:extLst>
          </p:cNvPr>
          <p:cNvSpPr>
            <a:spLocks noGrp="1"/>
          </p:cNvSpPr>
          <p:nvPr/>
        </p:nvSpPr>
        <p:spPr>
          <a:xfrm>
            <a:off x="2000250" y="409575"/>
            <a:ext cx="8001000" cy="0"/>
          </a:xfrm>
          <a:prstGeom prst="line">
            <a:avLst/>
          </a:prstGeom>
          <a:noFill/>
          <a:ln w="9525">
            <a:solidFill>
              <a:srgbClr val="D5D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footer-left-10">
            <a:extLst>
              <a:ext uri="{FF2B5EF4-FFF2-40B4-BE49-F238E27FC236}">
                <a16:creationId xmlns:a16="http://schemas.microsoft.com/office/drawing/2014/main" id="{54252DCA-4EDE-4A1A-9959-2AB01147044D}"/>
              </a:ext>
            </a:extLst>
          </p:cNvPr>
          <p:cNvSpPr>
            <a:spLocks noGrp="1"/>
          </p:cNvSpPr>
          <p:nvPr/>
        </p:nvSpPr>
        <p:spPr>
          <a:xfrm>
            <a:off x="685800" y="6438900"/>
            <a:ext cx="4953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l">
              <a:lnSpc>
                <a:spcPct val="106000"/>
              </a:lnSpc>
              <a:buNone/>
              <a:defRPr sz="788" b="1">
                <a:solidFill>
                  <a:srgbClr val="0F7F83"/>
                </a:solidFill>
              </a:defRPr>
            </a:pPr>
            <a:r>
              <a:rPr sz="788" b="1">
                <a:solidFill>
                  <a:srgbClr val="0F7F83"/>
                </a:solidFill>
              </a:rPr>
              <a:t>Pitch deck</a:t>
            </a:r>
          </a:p>
        </p:txBody>
      </p:sp>
      <p:sp>
        <p:nvSpPr>
          <p:cNvPr id="21" name="footer-right-10">
            <a:extLst>
              <a:ext uri="{FF2B5EF4-FFF2-40B4-BE49-F238E27FC236}">
                <a16:creationId xmlns:a16="http://schemas.microsoft.com/office/drawing/2014/main" id="{506FD799-EB1D-41B6-8E99-C54A33BE2AF1}"/>
              </a:ext>
            </a:extLst>
          </p:cNvPr>
          <p:cNvSpPr>
            <a:spLocks noGrp="1"/>
          </p:cNvSpPr>
          <p:nvPr/>
        </p:nvSpPr>
        <p:spPr>
          <a:xfrm>
            <a:off x="9620250" y="6438900"/>
            <a:ext cx="190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/>
          <a:lstStyle/>
          <a:p>
            <a:pPr algn="r">
              <a:lnSpc>
                <a:spcPct val="106000"/>
              </a:lnSpc>
              <a:buNone/>
              <a:defRPr sz="788" b="0">
                <a:solidFill>
                  <a:srgbClr val="8A9298"/>
                </a:solidFill>
              </a:defRPr>
            </a:pPr>
            <a:r>
              <a:rPr sz="788" b="0">
                <a:solidFill>
                  <a:srgbClr val="8A9298"/>
                </a:solidFill>
              </a:rPr>
              <a:t>The Robot Lives | 10</a:t>
            </a:r>
          </a:p>
        </p:txBody>
      </p:sp>
    </p:spTree>
    <p:extLst>
      <p:ext uri="{BB962C8B-B14F-4D97-AF65-F5344CB8AC3E}">
        <p14:creationId xmlns:p14="http://schemas.microsoft.com/office/powerpoint/2010/main" val="174607442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1286</Words>
  <Application>Microsoft Macintosh PowerPoint</Application>
  <DocSecurity>0</DocSecurity>
  <PresentationFormat>Widescreen</PresentationFormat>
  <Paragraphs>177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Keith Brings</cp:lastModifiedBy>
  <cp:revision>1</cp:revision>
  <dcterms:created xsi:type="dcterms:W3CDTF">2026-08-07T20:34:35Z</dcterms:created>
  <dcterms:modified xsi:type="dcterms:W3CDTF">2026-08-07T20:36:02Z</dcterms:modified>
</cp:coreProperties>
</file>